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5.xml" ContentType="application/inkml+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ink/ink7.xml" ContentType="application/inkml+xml"/>
  <Override PartName="/ppt/notesSlides/notesSlide13.xml" ContentType="application/vnd.openxmlformats-officedocument.presentationml.notesSlide+xml"/>
  <Override PartName="/ppt/ink/ink8.xml" ContentType="application/inkml+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ink/ink12.xml" ContentType="application/inkml+xml"/>
  <Override PartName="/ppt/notesSlides/notesSlide18.xml" ContentType="application/vnd.openxmlformats-officedocument.presentationml.notesSlide+xml"/>
  <Override PartName="/ppt/ink/ink13.xml" ContentType="application/inkml+xml"/>
  <Override PartName="/ppt/notesSlides/notesSlide19.xml" ContentType="application/vnd.openxmlformats-officedocument.presentationml.notesSlide+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22"/>
  </p:notesMasterIdLst>
  <p:sldIdLst>
    <p:sldId id="256" r:id="rId2"/>
    <p:sldId id="257" r:id="rId3"/>
    <p:sldId id="258" r:id="rId4"/>
    <p:sldId id="259" r:id="rId5"/>
    <p:sldId id="264" r:id="rId6"/>
    <p:sldId id="266" r:id="rId7"/>
    <p:sldId id="260" r:id="rId8"/>
    <p:sldId id="261" r:id="rId9"/>
    <p:sldId id="262" r:id="rId10"/>
    <p:sldId id="263" r:id="rId11"/>
    <p:sldId id="267" r:id="rId12"/>
    <p:sldId id="268" r:id="rId13"/>
    <p:sldId id="269" r:id="rId14"/>
    <p:sldId id="270" r:id="rId15"/>
    <p:sldId id="271" r:id="rId16"/>
    <p:sldId id="272" r:id="rId17"/>
    <p:sldId id="273" r:id="rId18"/>
    <p:sldId id="275" r:id="rId19"/>
    <p:sldId id="276"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6327"/>
  </p:normalViewPr>
  <p:slideViewPr>
    <p:cSldViewPr snapToGrid="0">
      <p:cViewPr varScale="1">
        <p:scale>
          <a:sx n="123" d="100"/>
          <a:sy n="123" d="100"/>
        </p:scale>
        <p:origin x="6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8:24:51.987"/>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9:42:13.516"/>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17:49:37.325"/>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0T20:03:28.750"/>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67AF0-D6C5-F446-94E0-10D758EE52AA}"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E423E6-42AB-F444-A565-6ED30031FB64}" type="slidenum">
              <a:rPr lang="en-US" smtClean="0"/>
              <a:t>‹#›</a:t>
            </a:fld>
            <a:endParaRPr lang="en-US"/>
          </a:p>
        </p:txBody>
      </p:sp>
    </p:spTree>
    <p:extLst>
      <p:ext uri="{BB962C8B-B14F-4D97-AF65-F5344CB8AC3E}">
        <p14:creationId xmlns:p14="http://schemas.microsoft.com/office/powerpoint/2010/main" val="194322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my name is Alissa and today we will be discussing the importance of a good quarterback, according to the data.</a:t>
            </a:r>
          </a:p>
        </p:txBody>
      </p:sp>
      <p:sp>
        <p:nvSpPr>
          <p:cNvPr id="4" name="Slide Number Placeholder 3"/>
          <p:cNvSpPr>
            <a:spLocks noGrp="1"/>
          </p:cNvSpPr>
          <p:nvPr>
            <p:ph type="sldNum" sz="quarter" idx="5"/>
          </p:nvPr>
        </p:nvSpPr>
        <p:spPr/>
        <p:txBody>
          <a:bodyPr/>
          <a:lstStyle/>
          <a:p>
            <a:fld id="{74E423E6-42AB-F444-A565-6ED30031FB64}" type="slidenum">
              <a:rPr lang="en-US" smtClean="0"/>
              <a:t>1</a:t>
            </a:fld>
            <a:endParaRPr lang="en-US"/>
          </a:p>
        </p:txBody>
      </p:sp>
    </p:spTree>
    <p:extLst>
      <p:ext uri="{BB962C8B-B14F-4D97-AF65-F5344CB8AC3E}">
        <p14:creationId xmlns:p14="http://schemas.microsoft.com/office/powerpoint/2010/main" val="1400772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do not know the exact formula for the NFL’s Quarterback Rating, we do know that they have taken steps to separate the player’s actions from the team’s. There is a higher emphasis on air yards versus yards after catch, for example. They also weigh actions depending on their game impacts, so an 8-yard pass that gains a first down in the redzone has more weight than an 8-yard pass on 3</a:t>
            </a:r>
            <a:r>
              <a:rPr lang="en-US" baseline="30000" dirty="0"/>
              <a:t>rd</a:t>
            </a:r>
            <a:r>
              <a:rPr lang="en-US" dirty="0"/>
              <a:t> &amp; 13 on the 50 yard line that results in a punt.</a:t>
            </a:r>
          </a:p>
        </p:txBody>
      </p:sp>
      <p:sp>
        <p:nvSpPr>
          <p:cNvPr id="4" name="Slide Number Placeholder 3"/>
          <p:cNvSpPr>
            <a:spLocks noGrp="1"/>
          </p:cNvSpPr>
          <p:nvPr>
            <p:ph type="sldNum" sz="quarter" idx="5"/>
          </p:nvPr>
        </p:nvSpPr>
        <p:spPr/>
        <p:txBody>
          <a:bodyPr/>
          <a:lstStyle/>
          <a:p>
            <a:fld id="{74E423E6-42AB-F444-A565-6ED30031FB64}" type="slidenum">
              <a:rPr lang="en-US" smtClean="0"/>
              <a:t>10</a:t>
            </a:fld>
            <a:endParaRPr lang="en-US"/>
          </a:p>
        </p:txBody>
      </p:sp>
    </p:spTree>
    <p:extLst>
      <p:ext uri="{BB962C8B-B14F-4D97-AF65-F5344CB8AC3E}">
        <p14:creationId xmlns:p14="http://schemas.microsoft.com/office/powerpoint/2010/main" val="140980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different variables we are using to quantify success. This particular model is only looking at whether a team makes the playoffs or not. Other variables included in the dataset that we could explore further are: season win totals, point differential, and how far the team made it into the post-season, including a variable representing Super Bowl winners.</a:t>
            </a:r>
          </a:p>
        </p:txBody>
      </p:sp>
      <p:sp>
        <p:nvSpPr>
          <p:cNvPr id="4" name="Slide Number Placeholder 3"/>
          <p:cNvSpPr>
            <a:spLocks noGrp="1"/>
          </p:cNvSpPr>
          <p:nvPr>
            <p:ph type="sldNum" sz="quarter" idx="5"/>
          </p:nvPr>
        </p:nvSpPr>
        <p:spPr/>
        <p:txBody>
          <a:bodyPr/>
          <a:lstStyle/>
          <a:p>
            <a:fld id="{74E423E6-42AB-F444-A565-6ED30031FB64}" type="slidenum">
              <a:rPr lang="en-US" smtClean="0"/>
              <a:t>11</a:t>
            </a:fld>
            <a:endParaRPr lang="en-US"/>
          </a:p>
        </p:txBody>
      </p:sp>
    </p:spTree>
    <p:extLst>
      <p:ext uri="{BB962C8B-B14F-4D97-AF65-F5344CB8AC3E}">
        <p14:creationId xmlns:p14="http://schemas.microsoft.com/office/powerpoint/2010/main" val="604139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quarterback is only one piece of the puzzle, as there are 53 starting players on a team. Each player has an impact on the overall success of the team, as well as external factors such as strength of schedule, injuries, and weather. Amazon’s Next Gen Stats does provide all of this information, and it is potentially feasible to create a model that takes all of this into account. However, this would result in hundreds or potentially thousands of feature variables and would be a much tougher task.</a:t>
            </a:r>
          </a:p>
        </p:txBody>
      </p:sp>
      <p:sp>
        <p:nvSpPr>
          <p:cNvPr id="4" name="Slide Number Placeholder 3"/>
          <p:cNvSpPr>
            <a:spLocks noGrp="1"/>
          </p:cNvSpPr>
          <p:nvPr>
            <p:ph type="sldNum" sz="quarter" idx="5"/>
          </p:nvPr>
        </p:nvSpPr>
        <p:spPr/>
        <p:txBody>
          <a:bodyPr/>
          <a:lstStyle/>
          <a:p>
            <a:fld id="{74E423E6-42AB-F444-A565-6ED30031FB64}" type="slidenum">
              <a:rPr lang="en-US" smtClean="0"/>
              <a:t>12</a:t>
            </a:fld>
            <a:endParaRPr lang="en-US"/>
          </a:p>
        </p:txBody>
      </p:sp>
    </p:spTree>
    <p:extLst>
      <p:ext uri="{BB962C8B-B14F-4D97-AF65-F5344CB8AC3E}">
        <p14:creationId xmlns:p14="http://schemas.microsoft.com/office/powerpoint/2010/main" val="260269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these variables are important to winning individual games. However, the model essentially showing that winning is more than just scoring, its about keeping the ball in your team’s hands. While our defensive players do play a huge role in this, our offense does as well. By playing smart, keeping the ball on the field by elongating drives with short first downs and avoiding turnovers, we can actually bolster our chances to win even further than by just scoring alone.</a:t>
            </a:r>
          </a:p>
        </p:txBody>
      </p:sp>
      <p:sp>
        <p:nvSpPr>
          <p:cNvPr id="4" name="Slide Number Placeholder 3"/>
          <p:cNvSpPr>
            <a:spLocks noGrp="1"/>
          </p:cNvSpPr>
          <p:nvPr>
            <p:ph type="sldNum" sz="quarter" idx="5"/>
          </p:nvPr>
        </p:nvSpPr>
        <p:spPr/>
        <p:txBody>
          <a:bodyPr/>
          <a:lstStyle/>
          <a:p>
            <a:fld id="{74E423E6-42AB-F444-A565-6ED30031FB64}" type="slidenum">
              <a:rPr lang="en-US" smtClean="0"/>
              <a:t>13</a:t>
            </a:fld>
            <a:endParaRPr lang="en-US"/>
          </a:p>
        </p:txBody>
      </p:sp>
    </p:spTree>
    <p:extLst>
      <p:ext uri="{BB962C8B-B14F-4D97-AF65-F5344CB8AC3E}">
        <p14:creationId xmlns:p14="http://schemas.microsoft.com/office/powerpoint/2010/main" val="1424520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Quarterback rating does fluctuate quite a bit, especially early in the season. The first few games are not enough to truly establish whether the production is sustainable or not. Once we get a month to month and a half in, the statistics will begin to level out and we can get a better picture.</a:t>
            </a:r>
          </a:p>
        </p:txBody>
      </p:sp>
      <p:sp>
        <p:nvSpPr>
          <p:cNvPr id="4" name="Slide Number Placeholder 3"/>
          <p:cNvSpPr>
            <a:spLocks noGrp="1"/>
          </p:cNvSpPr>
          <p:nvPr>
            <p:ph type="sldNum" sz="quarter" idx="5"/>
          </p:nvPr>
        </p:nvSpPr>
        <p:spPr/>
        <p:txBody>
          <a:bodyPr/>
          <a:lstStyle/>
          <a:p>
            <a:fld id="{74E423E6-42AB-F444-A565-6ED30031FB64}" type="slidenum">
              <a:rPr lang="en-US" smtClean="0"/>
              <a:t>14</a:t>
            </a:fld>
            <a:endParaRPr lang="en-US"/>
          </a:p>
        </p:txBody>
      </p:sp>
    </p:spTree>
    <p:extLst>
      <p:ext uri="{BB962C8B-B14F-4D97-AF65-F5344CB8AC3E}">
        <p14:creationId xmlns:p14="http://schemas.microsoft.com/office/powerpoint/2010/main" val="358821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Quarterbacks are passing a lot more and running a lot more. There is more emphasis on mobile quarterbacks, and the quarterback being an “exciting” position so to speak. So we get a lot more ”Hail Mary” situations and a lot more in terms of explosive plays. The idea of a quarterback being able to run, not just for a yard or two, but for full 10-yard first downs is fairly new and that is why it is such a big advantage for teams to have capable quarterbacks.</a:t>
            </a:r>
          </a:p>
        </p:txBody>
      </p:sp>
      <p:sp>
        <p:nvSpPr>
          <p:cNvPr id="4" name="Slide Number Placeholder 3"/>
          <p:cNvSpPr>
            <a:spLocks noGrp="1"/>
          </p:cNvSpPr>
          <p:nvPr>
            <p:ph type="sldNum" sz="quarter" idx="5"/>
          </p:nvPr>
        </p:nvSpPr>
        <p:spPr/>
        <p:txBody>
          <a:bodyPr/>
          <a:lstStyle/>
          <a:p>
            <a:fld id="{74E423E6-42AB-F444-A565-6ED30031FB64}" type="slidenum">
              <a:rPr lang="en-US" smtClean="0"/>
              <a:t>15</a:t>
            </a:fld>
            <a:endParaRPr lang="en-US"/>
          </a:p>
        </p:txBody>
      </p:sp>
    </p:spTree>
    <p:extLst>
      <p:ext uri="{BB962C8B-B14F-4D97-AF65-F5344CB8AC3E}">
        <p14:creationId xmlns:p14="http://schemas.microsoft.com/office/powerpoint/2010/main" val="335279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quarterbacks have been included in some of our exploratory data analysis, such as when we were looking at number of sacks compared to QBR. However, in the modelling process, everything is weighted based on the number of actual quarterback plays attempted. Meaning that someone with just one or two pass attempts would not have much of an impact, while a QB who has played a full season will have a much higher impact.</a:t>
            </a:r>
          </a:p>
        </p:txBody>
      </p:sp>
      <p:sp>
        <p:nvSpPr>
          <p:cNvPr id="4" name="Slide Number Placeholder 3"/>
          <p:cNvSpPr>
            <a:spLocks noGrp="1"/>
          </p:cNvSpPr>
          <p:nvPr>
            <p:ph type="sldNum" sz="quarter" idx="5"/>
          </p:nvPr>
        </p:nvSpPr>
        <p:spPr/>
        <p:txBody>
          <a:bodyPr/>
          <a:lstStyle/>
          <a:p>
            <a:fld id="{74E423E6-42AB-F444-A565-6ED30031FB64}" type="slidenum">
              <a:rPr lang="en-US" smtClean="0"/>
              <a:t>16</a:t>
            </a:fld>
            <a:endParaRPr lang="en-US"/>
          </a:p>
        </p:txBody>
      </p:sp>
    </p:spTree>
    <p:extLst>
      <p:ext uri="{BB962C8B-B14F-4D97-AF65-F5344CB8AC3E}">
        <p14:creationId xmlns:p14="http://schemas.microsoft.com/office/powerpoint/2010/main" val="13202440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has a number of devices located around the stadiums to capture movement, as well as sensors on the players’ jerseys. This allows the information to be directly connected to the AWS servers. The documentation states that each play generates roughly 200 pieces of output data.</a:t>
            </a:r>
          </a:p>
        </p:txBody>
      </p:sp>
      <p:sp>
        <p:nvSpPr>
          <p:cNvPr id="4" name="Slide Number Placeholder 3"/>
          <p:cNvSpPr>
            <a:spLocks noGrp="1"/>
          </p:cNvSpPr>
          <p:nvPr>
            <p:ph type="sldNum" sz="quarter" idx="5"/>
          </p:nvPr>
        </p:nvSpPr>
        <p:spPr/>
        <p:txBody>
          <a:bodyPr/>
          <a:lstStyle/>
          <a:p>
            <a:fld id="{74E423E6-42AB-F444-A565-6ED30031FB64}" type="slidenum">
              <a:rPr lang="en-US" smtClean="0"/>
              <a:t>17</a:t>
            </a:fld>
            <a:endParaRPr lang="en-US"/>
          </a:p>
        </p:txBody>
      </p:sp>
    </p:spTree>
    <p:extLst>
      <p:ext uri="{BB962C8B-B14F-4D97-AF65-F5344CB8AC3E}">
        <p14:creationId xmlns:p14="http://schemas.microsoft.com/office/powerpoint/2010/main" val="3943558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API has such an incredible wealth of information, and the real time play-by-play data allows products, such as the QBR app we looked at earlier, to always be up to date. However, the pure amount of information is a little bit daunting. Trying to locate the exact information you are looking for, then connecting player ID’s with individual plays and seasonal stats takes quite a bit of time. While the process is definitely time-consuming, it is well documented and I find the amount of easily accessible information to be more of a pro than a con.</a:t>
            </a:r>
          </a:p>
        </p:txBody>
      </p:sp>
      <p:sp>
        <p:nvSpPr>
          <p:cNvPr id="4" name="Slide Number Placeholder 3"/>
          <p:cNvSpPr>
            <a:spLocks noGrp="1"/>
          </p:cNvSpPr>
          <p:nvPr>
            <p:ph type="sldNum" sz="quarter" idx="5"/>
          </p:nvPr>
        </p:nvSpPr>
        <p:spPr/>
        <p:txBody>
          <a:bodyPr/>
          <a:lstStyle/>
          <a:p>
            <a:fld id="{74E423E6-42AB-F444-A565-6ED30031FB64}" type="slidenum">
              <a:rPr lang="en-US" smtClean="0"/>
              <a:t>18</a:t>
            </a:fld>
            <a:endParaRPr lang="en-US"/>
          </a:p>
        </p:txBody>
      </p:sp>
    </p:spTree>
    <p:extLst>
      <p:ext uri="{BB962C8B-B14F-4D97-AF65-F5344CB8AC3E}">
        <p14:creationId xmlns:p14="http://schemas.microsoft.com/office/powerpoint/2010/main" val="23497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the very detailed data we have been looking at is only available back to 2018. There are some stats that go father back, but only about 10 of our 35 features have additional data. This gives us a very small sample size of 5 Super Bowl winners to create a model using. So for now, there is no way to derive a reliable Super Bowl winner model.</a:t>
            </a:r>
          </a:p>
        </p:txBody>
      </p:sp>
      <p:sp>
        <p:nvSpPr>
          <p:cNvPr id="4" name="Slide Number Placeholder 3"/>
          <p:cNvSpPr>
            <a:spLocks noGrp="1"/>
          </p:cNvSpPr>
          <p:nvPr>
            <p:ph type="sldNum" sz="quarter" idx="5"/>
          </p:nvPr>
        </p:nvSpPr>
        <p:spPr/>
        <p:txBody>
          <a:bodyPr/>
          <a:lstStyle/>
          <a:p>
            <a:fld id="{74E423E6-42AB-F444-A565-6ED30031FB64}" type="slidenum">
              <a:rPr lang="en-US" smtClean="0"/>
              <a:t>19</a:t>
            </a:fld>
            <a:endParaRPr lang="en-US"/>
          </a:p>
        </p:txBody>
      </p:sp>
    </p:spTree>
    <p:extLst>
      <p:ext uri="{BB962C8B-B14F-4D97-AF65-F5344CB8AC3E}">
        <p14:creationId xmlns:p14="http://schemas.microsoft.com/office/powerpoint/2010/main" val="61131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concept of passer rating has existed since the seventies, using a formula calculating completions, yards, touchdowns and interceptions to give the player a numerical representation of their performance in a game. This is a fairly straightforward formula that only takes face-value inputs representing these four facets of passing. This equation does not take into account situational aspects of the game, including field position, how much a team is winning or losing by, or even if the QB manages to get a first down on his own accord by rushing. These limitations led the way for a new rating system: QBR, or quarterback rating. The exact formula for this is owned by the NFL and is not available to the public, but the documentation states that it puts an emphasis on separating the QB’s actions from that of the team, as well as including a wider variety of variables to better encompass all facets of being a quarterback.</a:t>
            </a:r>
          </a:p>
        </p:txBody>
      </p:sp>
      <p:sp>
        <p:nvSpPr>
          <p:cNvPr id="4" name="Slide Number Placeholder 3"/>
          <p:cNvSpPr>
            <a:spLocks noGrp="1"/>
          </p:cNvSpPr>
          <p:nvPr>
            <p:ph type="sldNum" sz="quarter" idx="5"/>
          </p:nvPr>
        </p:nvSpPr>
        <p:spPr/>
        <p:txBody>
          <a:bodyPr/>
          <a:lstStyle/>
          <a:p>
            <a:fld id="{74E423E6-42AB-F444-A565-6ED30031FB64}" type="slidenum">
              <a:rPr lang="en-US" smtClean="0"/>
              <a:t>2</a:t>
            </a:fld>
            <a:endParaRPr lang="en-US"/>
          </a:p>
        </p:txBody>
      </p:sp>
    </p:spTree>
    <p:extLst>
      <p:ext uri="{BB962C8B-B14F-4D97-AF65-F5344CB8AC3E}">
        <p14:creationId xmlns:p14="http://schemas.microsoft.com/office/powerpoint/2010/main" val="2955469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Amazon’s Next Gen Stats is an API that provides an incredible amount of NFL data, in real time as plays happen. Their play-by-play data is collected and immediately uploaded to the database, allowing all statistics such as player’s total career rushing yards to be updated in real time. This allows us to keep our Quarterback Rating statistics up to date at all times as we continue through this exploratory analysis. The API allows us to look at data by team, by player, by week or by season. We can see individual statistics for rushing, receiving, passing, blitzing, and even more. We will be focusing specifically on Quarterback Data, and will break everything by player, by year. We will take a look at each quarterback’s performance for a given year and see how important it was to the culmination of their season, whether that means they made the playoffs or won the Superbowl, or whether they missed the playoffs entirely.</a:t>
            </a:r>
          </a:p>
        </p:txBody>
      </p:sp>
      <p:sp>
        <p:nvSpPr>
          <p:cNvPr id="4" name="Slide Number Placeholder 3"/>
          <p:cNvSpPr>
            <a:spLocks noGrp="1"/>
          </p:cNvSpPr>
          <p:nvPr>
            <p:ph type="sldNum" sz="quarter" idx="5"/>
          </p:nvPr>
        </p:nvSpPr>
        <p:spPr/>
        <p:txBody>
          <a:bodyPr/>
          <a:lstStyle/>
          <a:p>
            <a:fld id="{74E423E6-42AB-F444-A565-6ED30031FB64}" type="slidenum">
              <a:rPr lang="en-US" smtClean="0"/>
              <a:t>3</a:t>
            </a:fld>
            <a:endParaRPr lang="en-US"/>
          </a:p>
        </p:txBody>
      </p:sp>
    </p:spTree>
    <p:extLst>
      <p:ext uri="{BB962C8B-B14F-4D97-AF65-F5344CB8AC3E}">
        <p14:creationId xmlns:p14="http://schemas.microsoft.com/office/powerpoint/2010/main" val="418960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competing some exploratory analysis, I created an app where the user can look at current and past QBR stats. There are dropdowns available for the user to select which year they would like to see, as well as keying in on one individual player to see their career statistics. This allows us a better overall picture of what the slate of QBs looks like each year. Here is a link to the app if you would like to explore the data as well.</a:t>
            </a:r>
          </a:p>
        </p:txBody>
      </p:sp>
      <p:sp>
        <p:nvSpPr>
          <p:cNvPr id="4" name="Slide Number Placeholder 3"/>
          <p:cNvSpPr>
            <a:spLocks noGrp="1"/>
          </p:cNvSpPr>
          <p:nvPr>
            <p:ph type="sldNum" sz="quarter" idx="5"/>
          </p:nvPr>
        </p:nvSpPr>
        <p:spPr/>
        <p:txBody>
          <a:bodyPr/>
          <a:lstStyle/>
          <a:p>
            <a:fld id="{74E423E6-42AB-F444-A565-6ED30031FB64}" type="slidenum">
              <a:rPr lang="en-US" smtClean="0"/>
              <a:t>4</a:t>
            </a:fld>
            <a:endParaRPr lang="en-US"/>
          </a:p>
        </p:txBody>
      </p:sp>
    </p:spTree>
    <p:extLst>
      <p:ext uri="{BB962C8B-B14F-4D97-AF65-F5344CB8AC3E}">
        <p14:creationId xmlns:p14="http://schemas.microsoft.com/office/powerpoint/2010/main" val="3931994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this image, we see that overall, quarterbacks who make it to the post-season tend to have a higher QBR than those whop do not. </a:t>
            </a:r>
            <a:r>
              <a:rPr lang="en-US" b="0" i="0" dirty="0">
                <a:solidFill>
                  <a:srgbClr val="000000"/>
                </a:solidFill>
                <a:effectLst/>
              </a:rPr>
              <a:t>There are two distinct trend lines shown, the lighter one representing QBs who missed the playoffs and the darker one representing those who clinched a playoff berth. The trend line for those in the postseason trends upwards slightly, which may be a result in the QB being present for more plays resulting in a naturally higher sack incidence. The second trend line shows a negative relationship between QBR and sacks taken for quarterbacks who did not succeed in making the playoffs. This could be due to a lack of quick-thinking and observational skills, or rather it could represent the offensive line not being strong enough to protect them. There are numerous other variables that could play a part in this trend, but it is interesting to note the stark difference between QBs in the playoffs and those that are not. </a:t>
            </a:r>
            <a:r>
              <a:rPr lang="en-US" dirty="0"/>
              <a:t>There are a few outliers at the bottom left, displaying players with limited snaps or trick plays during the season.</a:t>
            </a:r>
          </a:p>
        </p:txBody>
      </p:sp>
      <p:sp>
        <p:nvSpPr>
          <p:cNvPr id="4" name="Slide Number Placeholder 3"/>
          <p:cNvSpPr>
            <a:spLocks noGrp="1"/>
          </p:cNvSpPr>
          <p:nvPr>
            <p:ph type="sldNum" sz="quarter" idx="5"/>
          </p:nvPr>
        </p:nvSpPr>
        <p:spPr/>
        <p:txBody>
          <a:bodyPr/>
          <a:lstStyle/>
          <a:p>
            <a:fld id="{74E423E6-42AB-F444-A565-6ED30031FB64}" type="slidenum">
              <a:rPr lang="en-US" smtClean="0"/>
              <a:t>5</a:t>
            </a:fld>
            <a:endParaRPr lang="en-US"/>
          </a:p>
        </p:txBody>
      </p:sp>
    </p:spTree>
    <p:extLst>
      <p:ext uri="{BB962C8B-B14F-4D97-AF65-F5344CB8AC3E}">
        <p14:creationId xmlns:p14="http://schemas.microsoft.com/office/powerpoint/2010/main" val="5239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does look to be a slightly positive relationship between both playoff quarterbacks and non-playoff quarterbacks QBR with on-target throws. This is intuitive as it directly leads to pass completions, yards and scoring opportunities. There seems to be a stronger relationship among quarterbacks who missed the playoffs, indicating that possibly they are more well-rounded and have their rating bolstered by other factors.</a:t>
            </a:r>
          </a:p>
        </p:txBody>
      </p:sp>
      <p:sp>
        <p:nvSpPr>
          <p:cNvPr id="4" name="Slide Number Placeholder 3"/>
          <p:cNvSpPr>
            <a:spLocks noGrp="1"/>
          </p:cNvSpPr>
          <p:nvPr>
            <p:ph type="sldNum" sz="quarter" idx="5"/>
          </p:nvPr>
        </p:nvSpPr>
        <p:spPr/>
        <p:txBody>
          <a:bodyPr/>
          <a:lstStyle/>
          <a:p>
            <a:fld id="{74E423E6-42AB-F444-A565-6ED30031FB64}" type="slidenum">
              <a:rPr lang="en-US" smtClean="0"/>
              <a:t>6</a:t>
            </a:fld>
            <a:endParaRPr lang="en-US"/>
          </a:p>
        </p:txBody>
      </p:sp>
    </p:spTree>
    <p:extLst>
      <p:ext uri="{BB962C8B-B14F-4D97-AF65-F5344CB8AC3E}">
        <p14:creationId xmlns:p14="http://schemas.microsoft.com/office/powerpoint/2010/main" val="206054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dataset is pictured here. Each row represents one quarterback during one calendar season. There are 35 feature variables, each representing a facet of quarterback play, ranging from pass attempts, completions, air yards, times blitzed, percentage of throws that were on target, and many more. There are a few different target variables measuring success as well: including whether a team made the playoffs and how far they made it in the post-season. We will be focusing on the ability of the team to make the playoffs during a given year.</a:t>
            </a:r>
          </a:p>
        </p:txBody>
      </p:sp>
      <p:sp>
        <p:nvSpPr>
          <p:cNvPr id="4" name="Slide Number Placeholder 3"/>
          <p:cNvSpPr>
            <a:spLocks noGrp="1"/>
          </p:cNvSpPr>
          <p:nvPr>
            <p:ph type="sldNum" sz="quarter" idx="5"/>
          </p:nvPr>
        </p:nvSpPr>
        <p:spPr/>
        <p:txBody>
          <a:bodyPr/>
          <a:lstStyle/>
          <a:p>
            <a:fld id="{74E423E6-42AB-F444-A565-6ED30031FB64}" type="slidenum">
              <a:rPr lang="en-US" smtClean="0"/>
              <a:t>7</a:t>
            </a:fld>
            <a:endParaRPr lang="en-US"/>
          </a:p>
        </p:txBody>
      </p:sp>
    </p:spTree>
    <p:extLst>
      <p:ext uri="{BB962C8B-B14F-4D97-AF65-F5344CB8AC3E}">
        <p14:creationId xmlns:p14="http://schemas.microsoft.com/office/powerpoint/2010/main" val="392731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model utilizes s binary variable quantifying whether the team made the playoffs in a given year as the target variable. There are initially 35 feature variables, which is reduced down to 5 components using Principal Component Analysis. The first component is the most influential one, making up 65% of the explained variance of our variable. This component represents pass attempts, percentage of throws that were on target, completed passes, and points added. This seems quite straightforward, rewarding the quarterback for being accurate and scoring points. Through using only the last 5 seasons worth of data, the model is able to predict with 88% accuracy whether a team will make the playoffs. We will now take a look at the individual importance of our feature variables.</a:t>
            </a:r>
          </a:p>
        </p:txBody>
      </p:sp>
      <p:sp>
        <p:nvSpPr>
          <p:cNvPr id="4" name="Slide Number Placeholder 3"/>
          <p:cNvSpPr>
            <a:spLocks noGrp="1"/>
          </p:cNvSpPr>
          <p:nvPr>
            <p:ph type="sldNum" sz="quarter" idx="5"/>
          </p:nvPr>
        </p:nvSpPr>
        <p:spPr/>
        <p:txBody>
          <a:bodyPr/>
          <a:lstStyle/>
          <a:p>
            <a:fld id="{74E423E6-42AB-F444-A565-6ED30031FB64}" type="slidenum">
              <a:rPr lang="en-US" smtClean="0"/>
              <a:t>8</a:t>
            </a:fld>
            <a:endParaRPr lang="en-US"/>
          </a:p>
        </p:txBody>
      </p:sp>
    </p:spTree>
    <p:extLst>
      <p:ext uri="{BB962C8B-B14F-4D97-AF65-F5344CB8AC3E}">
        <p14:creationId xmlns:p14="http://schemas.microsoft.com/office/powerpoint/2010/main" val="81131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this chart, we can see that the most important variable in determining a team’s playoff potential is the amount of throwaways a quarterback makes. While this might seem odd, it is critical to a team’s success for a quarterback to know when to throw it away and when to attempt a pass. Strategically throwing the ball away to avoid being sacked or throwing an interception is an important skill for a quarterback to have to maintain ball control. This is further bolstered by our third most important feature, on target percentage. Being able to quickly assess the field and throw accurately to your receivers is immensely important, and of course seemingly obvious to success. Circling back to our second most important feature, a quarterback’s ability to run is greatly helpful in giving them an edge over their competition. The resounding theme between these variables is maintaining control of the ball and keeping it in your offense’s hands, extending plays by running for a few yards and ensuring that passes are accurately reaching your players. While points added and passing yards are of course factors that positively correlate with a team reaching the playoffs, their importance is overshadowed by more subtle quarterback abilities such as decision making and ball control.</a:t>
            </a:r>
          </a:p>
        </p:txBody>
      </p:sp>
      <p:sp>
        <p:nvSpPr>
          <p:cNvPr id="4" name="Slide Number Placeholder 3"/>
          <p:cNvSpPr>
            <a:spLocks noGrp="1"/>
          </p:cNvSpPr>
          <p:nvPr>
            <p:ph type="sldNum" sz="quarter" idx="5"/>
          </p:nvPr>
        </p:nvSpPr>
        <p:spPr/>
        <p:txBody>
          <a:bodyPr/>
          <a:lstStyle/>
          <a:p>
            <a:fld id="{74E423E6-42AB-F444-A565-6ED30031FB64}" type="slidenum">
              <a:rPr lang="en-US" smtClean="0"/>
              <a:t>9</a:t>
            </a:fld>
            <a:endParaRPr lang="en-US"/>
          </a:p>
        </p:txBody>
      </p:sp>
    </p:spTree>
    <p:extLst>
      <p:ext uri="{BB962C8B-B14F-4D97-AF65-F5344CB8AC3E}">
        <p14:creationId xmlns:p14="http://schemas.microsoft.com/office/powerpoint/2010/main" val="224035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20,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90522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20,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984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20,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37795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20,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902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20,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29375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20,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08836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20,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885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20,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636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20,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6755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20,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75087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20,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05185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20,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13031002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77" r:id="rId7"/>
    <p:sldLayoutId id="2147483778" r:id="rId8"/>
    <p:sldLayoutId id="2147483779" r:id="rId9"/>
    <p:sldLayoutId id="2147483780" r:id="rId10"/>
    <p:sldLayoutId id="2147483787"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1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2.png"/><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perations.nfl.com/gameday/technology/nfl-next-gen-stats/#:~:text=The%20tracking%20system%20captures%20player,charts%20individual%20movements%20within%20inches" TargetMode="External"/><Relationship Id="rId2" Type="http://schemas.openxmlformats.org/officeDocument/2006/relationships/hyperlink" Target="https://www.nfeloapp.com/analysis/passer-rating-vs-qbr/#:~:text=NFL%20Passer%20Rating%20and%20QBR,the%20performance%20of%20NFL%20quarterback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nfl-qbr.streamlit.app/" TargetMode="External"/><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customXml" Target="../ink/ink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6342306-C49E-412B-A56A-67DBDDD05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exagonal background with blue neon lights">
            <a:extLst>
              <a:ext uri="{FF2B5EF4-FFF2-40B4-BE49-F238E27FC236}">
                <a16:creationId xmlns:a16="http://schemas.microsoft.com/office/drawing/2014/main" id="{6BB29090-CB38-60B6-4EB7-9A829B8F3496}"/>
              </a:ext>
            </a:extLst>
          </p:cNvPr>
          <p:cNvPicPr>
            <a:picLocks noChangeAspect="1"/>
          </p:cNvPicPr>
          <p:nvPr/>
        </p:nvPicPr>
        <p:blipFill rotWithShape="1">
          <a:blip r:embed="rId3"/>
          <a:srcRect/>
          <a:stretch/>
        </p:blipFill>
        <p:spPr>
          <a:xfrm>
            <a:off x="-1" y="10"/>
            <a:ext cx="12192000" cy="6857991"/>
          </a:xfrm>
          <a:custGeom>
            <a:avLst/>
            <a:gdLst/>
            <a:ahLst/>
            <a:cxnLst/>
            <a:rect l="l" t="t" r="r" b="b"/>
            <a:pathLst>
              <a:path w="12192000" h="6858001">
                <a:moveTo>
                  <a:pt x="424170" y="5138037"/>
                </a:moveTo>
                <a:cubicBezTo>
                  <a:pt x="420631" y="5139454"/>
                  <a:pt x="416160" y="5142711"/>
                  <a:pt x="409816" y="5148812"/>
                </a:cubicBezTo>
                <a:cubicBezTo>
                  <a:pt x="384513" y="5138857"/>
                  <a:pt x="376759" y="5150303"/>
                  <a:pt x="338986" y="5151800"/>
                </a:cubicBezTo>
                <a:cubicBezTo>
                  <a:pt x="325123" y="5143154"/>
                  <a:pt x="312164" y="5144939"/>
                  <a:pt x="298810" y="5149975"/>
                </a:cubicBezTo>
                <a:cubicBezTo>
                  <a:pt x="263615" y="5143861"/>
                  <a:pt x="229134" y="5149769"/>
                  <a:pt x="188339" y="5148846"/>
                </a:cubicBezTo>
                <a:cubicBezTo>
                  <a:pt x="146705" y="5135892"/>
                  <a:pt x="120710" y="5151713"/>
                  <a:pt x="77129" y="5150650"/>
                </a:cubicBezTo>
                <a:cubicBezTo>
                  <a:pt x="38418" y="5128290"/>
                  <a:pt x="43948" y="5173219"/>
                  <a:pt x="8098" y="5168295"/>
                </a:cubicBezTo>
                <a:lnTo>
                  <a:pt x="1" y="5165746"/>
                </a:lnTo>
                <a:lnTo>
                  <a:pt x="1" y="6858000"/>
                </a:lnTo>
                <a:lnTo>
                  <a:pt x="10232860" y="6858000"/>
                </a:lnTo>
                <a:lnTo>
                  <a:pt x="10220407" y="6835765"/>
                </a:lnTo>
                <a:cubicBezTo>
                  <a:pt x="10182003" y="6791243"/>
                  <a:pt x="10087600" y="6802565"/>
                  <a:pt x="10022026" y="6757762"/>
                </a:cubicBezTo>
                <a:cubicBezTo>
                  <a:pt x="9975094" y="6742036"/>
                  <a:pt x="9890498" y="6761609"/>
                  <a:pt x="9882203" y="6723651"/>
                </a:cubicBezTo>
                <a:cubicBezTo>
                  <a:pt x="9854598" y="6741435"/>
                  <a:pt x="9842217" y="6703212"/>
                  <a:pt x="9818566" y="6696063"/>
                </a:cubicBezTo>
                <a:cubicBezTo>
                  <a:pt x="9795728" y="6706492"/>
                  <a:pt x="9788960" y="6693053"/>
                  <a:pt x="9771904" y="6687476"/>
                </a:cubicBezTo>
                <a:cubicBezTo>
                  <a:pt x="9761819" y="6694575"/>
                  <a:pt x="9746945" y="6691639"/>
                  <a:pt x="9744274" y="6680895"/>
                </a:cubicBezTo>
                <a:cubicBezTo>
                  <a:pt x="9757100" y="6659288"/>
                  <a:pt x="9702280" y="6661999"/>
                  <a:pt x="9702272" y="6645623"/>
                </a:cubicBezTo>
                <a:cubicBezTo>
                  <a:pt x="9672878" y="6637308"/>
                  <a:pt x="9536850" y="6635434"/>
                  <a:pt x="9520815" y="6606549"/>
                </a:cubicBezTo>
                <a:cubicBezTo>
                  <a:pt x="9462694" y="6584419"/>
                  <a:pt x="9364629" y="6609780"/>
                  <a:pt x="9338854" y="6604752"/>
                </a:cubicBezTo>
                <a:cubicBezTo>
                  <a:pt x="9301826" y="6646470"/>
                  <a:pt x="9206253" y="6504340"/>
                  <a:pt x="9096712" y="6483405"/>
                </a:cubicBezTo>
                <a:cubicBezTo>
                  <a:pt x="9080776" y="6485371"/>
                  <a:pt x="9072854" y="6483990"/>
                  <a:pt x="9071445" y="6472839"/>
                </a:cubicBezTo>
                <a:cubicBezTo>
                  <a:pt x="9037733" y="6465416"/>
                  <a:pt x="9013244" y="6434113"/>
                  <a:pt x="8985766" y="6442932"/>
                </a:cubicBezTo>
                <a:cubicBezTo>
                  <a:pt x="8957782" y="6428350"/>
                  <a:pt x="8922645" y="6396528"/>
                  <a:pt x="8903538" y="6385345"/>
                </a:cubicBezTo>
                <a:lnTo>
                  <a:pt x="8874169" y="6368574"/>
                </a:lnTo>
                <a:lnTo>
                  <a:pt x="8861902" y="6365959"/>
                </a:lnTo>
                <a:lnTo>
                  <a:pt x="8853873" y="6369328"/>
                </a:lnTo>
                <a:lnTo>
                  <a:pt x="8834271" y="6361166"/>
                </a:lnTo>
                <a:cubicBezTo>
                  <a:pt x="8817275" y="6357159"/>
                  <a:pt x="8768811" y="6350946"/>
                  <a:pt x="8751898" y="6345286"/>
                </a:cubicBezTo>
                <a:cubicBezTo>
                  <a:pt x="8748776" y="6336482"/>
                  <a:pt x="8742014" y="6330840"/>
                  <a:pt x="8732794" y="6327212"/>
                </a:cubicBezTo>
                <a:lnTo>
                  <a:pt x="8711457" y="6323423"/>
                </a:lnTo>
                <a:lnTo>
                  <a:pt x="8698945" y="6311035"/>
                </a:lnTo>
                <a:cubicBezTo>
                  <a:pt x="8693307" y="6308234"/>
                  <a:pt x="8686288" y="6307695"/>
                  <a:pt x="8676966" y="6311045"/>
                </a:cubicBezTo>
                <a:cubicBezTo>
                  <a:pt x="8659160" y="6306470"/>
                  <a:pt x="8609036" y="6288869"/>
                  <a:pt x="8592109" y="6283578"/>
                </a:cubicBezTo>
                <a:lnTo>
                  <a:pt x="8575406" y="6279301"/>
                </a:lnTo>
                <a:lnTo>
                  <a:pt x="8567743" y="6271333"/>
                </a:lnTo>
                <a:cubicBezTo>
                  <a:pt x="8560971" y="6265479"/>
                  <a:pt x="8553359" y="6261637"/>
                  <a:pt x="8544105" y="6262067"/>
                </a:cubicBezTo>
                <a:lnTo>
                  <a:pt x="8534981" y="6264544"/>
                </a:lnTo>
                <a:cubicBezTo>
                  <a:pt x="8534770" y="6263238"/>
                  <a:pt x="8534558" y="6261934"/>
                  <a:pt x="8534347" y="6260628"/>
                </a:cubicBezTo>
                <a:cubicBezTo>
                  <a:pt x="8534165" y="6254552"/>
                  <a:pt x="8531548" y="6248727"/>
                  <a:pt x="8502329" y="6245007"/>
                </a:cubicBezTo>
                <a:cubicBezTo>
                  <a:pt x="8484064" y="6230757"/>
                  <a:pt x="8460296" y="6219075"/>
                  <a:pt x="8433327" y="6211089"/>
                </a:cubicBezTo>
                <a:cubicBezTo>
                  <a:pt x="8427709" y="6216009"/>
                  <a:pt x="8420390" y="6205541"/>
                  <a:pt x="8415974" y="6202794"/>
                </a:cubicBezTo>
                <a:cubicBezTo>
                  <a:pt x="8414286" y="6206457"/>
                  <a:pt x="8402161" y="6205639"/>
                  <a:pt x="8399490" y="6201686"/>
                </a:cubicBezTo>
                <a:cubicBezTo>
                  <a:pt x="8320765" y="6169327"/>
                  <a:pt x="8353074" y="6214472"/>
                  <a:pt x="8311484" y="6182351"/>
                </a:cubicBezTo>
                <a:cubicBezTo>
                  <a:pt x="8303469" y="6179348"/>
                  <a:pt x="8296282" y="6179741"/>
                  <a:pt x="8289612" y="6181576"/>
                </a:cubicBezTo>
                <a:lnTo>
                  <a:pt x="8279273" y="6185905"/>
                </a:lnTo>
                <a:lnTo>
                  <a:pt x="8247464" y="6169167"/>
                </a:lnTo>
                <a:cubicBezTo>
                  <a:pt x="8231409" y="6162506"/>
                  <a:pt x="8214145" y="6156986"/>
                  <a:pt x="8196077" y="6152768"/>
                </a:cubicBezTo>
                <a:cubicBezTo>
                  <a:pt x="8190058" y="6159824"/>
                  <a:pt x="8178350" y="6146423"/>
                  <a:pt x="8172107" y="6143116"/>
                </a:cubicBezTo>
                <a:cubicBezTo>
                  <a:pt x="8170795" y="6148161"/>
                  <a:pt x="8155185" y="6148083"/>
                  <a:pt x="8150882" y="6143014"/>
                </a:cubicBezTo>
                <a:cubicBezTo>
                  <a:pt x="8043325" y="6106278"/>
                  <a:pt x="8094757" y="6164012"/>
                  <a:pt x="8034498" y="6124492"/>
                </a:cubicBezTo>
                <a:cubicBezTo>
                  <a:pt x="8023614" y="6121142"/>
                  <a:pt x="8014563" y="6122270"/>
                  <a:pt x="8006497" y="6125284"/>
                </a:cubicBezTo>
                <a:lnTo>
                  <a:pt x="7991273" y="6133623"/>
                </a:lnTo>
                <a:lnTo>
                  <a:pt x="7982265" y="6128245"/>
                </a:lnTo>
                <a:cubicBezTo>
                  <a:pt x="7944891" y="6121713"/>
                  <a:pt x="7931226" y="6130583"/>
                  <a:pt x="7912085" y="6116164"/>
                </a:cubicBezTo>
                <a:cubicBezTo>
                  <a:pt x="7878698" y="6108552"/>
                  <a:pt x="7840370" y="6103928"/>
                  <a:pt x="7810187" y="6096690"/>
                </a:cubicBezTo>
                <a:cubicBezTo>
                  <a:pt x="7796246" y="6076752"/>
                  <a:pt x="7753799" y="6081964"/>
                  <a:pt x="7730989" y="6072734"/>
                </a:cubicBezTo>
                <a:cubicBezTo>
                  <a:pt x="7721214" y="6064442"/>
                  <a:pt x="7713300" y="6061979"/>
                  <a:pt x="7700459" y="6067006"/>
                </a:cubicBezTo>
                <a:cubicBezTo>
                  <a:pt x="7655845" y="6027129"/>
                  <a:pt x="7669185" y="6060343"/>
                  <a:pt x="7623221" y="6040209"/>
                </a:cubicBezTo>
                <a:cubicBezTo>
                  <a:pt x="7584174" y="6020582"/>
                  <a:pt x="7538418" y="6004445"/>
                  <a:pt x="7505047" y="5967561"/>
                </a:cubicBezTo>
                <a:cubicBezTo>
                  <a:pt x="7499654" y="5957788"/>
                  <a:pt x="7482081" y="5951500"/>
                  <a:pt x="7465796" y="5953517"/>
                </a:cubicBezTo>
                <a:cubicBezTo>
                  <a:pt x="7462992" y="5953864"/>
                  <a:pt x="7460335" y="5954450"/>
                  <a:pt x="7457905" y="5955255"/>
                </a:cubicBezTo>
                <a:cubicBezTo>
                  <a:pt x="7438909" y="5929939"/>
                  <a:pt x="7419483" y="5937312"/>
                  <a:pt x="7412223" y="5921118"/>
                </a:cubicBezTo>
                <a:cubicBezTo>
                  <a:pt x="7372805" y="5907834"/>
                  <a:pt x="7334821" y="5915363"/>
                  <a:pt x="7327761" y="5901038"/>
                </a:cubicBezTo>
                <a:cubicBezTo>
                  <a:pt x="7306340" y="5897895"/>
                  <a:pt x="7272477" y="5906823"/>
                  <a:pt x="7261184" y="5890673"/>
                </a:cubicBezTo>
                <a:cubicBezTo>
                  <a:pt x="7255248" y="5901086"/>
                  <a:pt x="7239803" y="5877939"/>
                  <a:pt x="7225085" y="5882795"/>
                </a:cubicBezTo>
                <a:cubicBezTo>
                  <a:pt x="7214264" y="5887405"/>
                  <a:pt x="7207054" y="5881458"/>
                  <a:pt x="7197451" y="5879354"/>
                </a:cubicBezTo>
                <a:cubicBezTo>
                  <a:pt x="7183450" y="5882063"/>
                  <a:pt x="7143816" y="5866354"/>
                  <a:pt x="7134462" y="5858264"/>
                </a:cubicBezTo>
                <a:cubicBezTo>
                  <a:pt x="7113779" y="5832126"/>
                  <a:pt x="7050656" y="5838460"/>
                  <a:pt x="7033126" y="5818152"/>
                </a:cubicBezTo>
                <a:cubicBezTo>
                  <a:pt x="7025879" y="5814394"/>
                  <a:pt x="7018444" y="5812123"/>
                  <a:pt x="7010931" y="5810784"/>
                </a:cubicBezTo>
                <a:lnTo>
                  <a:pt x="6965772" y="5809570"/>
                </a:lnTo>
                <a:cubicBezTo>
                  <a:pt x="6958379" y="5809773"/>
                  <a:pt x="6951122" y="5809811"/>
                  <a:pt x="6944112" y="5809138"/>
                </a:cubicBezTo>
                <a:cubicBezTo>
                  <a:pt x="6958919" y="5787231"/>
                  <a:pt x="6886934" y="5799790"/>
                  <a:pt x="6910662" y="5784032"/>
                </a:cubicBezTo>
                <a:cubicBezTo>
                  <a:pt x="6874725" y="5776519"/>
                  <a:pt x="6864413" y="5762624"/>
                  <a:pt x="6827210" y="5751855"/>
                </a:cubicBezTo>
                <a:lnTo>
                  <a:pt x="6687442" y="5719421"/>
                </a:lnTo>
                <a:cubicBezTo>
                  <a:pt x="6635980" y="5699070"/>
                  <a:pt x="6610828" y="5697607"/>
                  <a:pt x="6564352" y="5686060"/>
                </a:cubicBezTo>
                <a:cubicBezTo>
                  <a:pt x="6528033" y="5637185"/>
                  <a:pt x="6494010" y="5648754"/>
                  <a:pt x="6467880" y="5616169"/>
                </a:cubicBezTo>
                <a:cubicBezTo>
                  <a:pt x="6416367" y="5601837"/>
                  <a:pt x="6419822" y="5586932"/>
                  <a:pt x="6362159" y="5586807"/>
                </a:cubicBezTo>
                <a:lnTo>
                  <a:pt x="6310657" y="5553477"/>
                </a:lnTo>
                <a:cubicBezTo>
                  <a:pt x="6299083" y="5546856"/>
                  <a:pt x="6295885" y="5548752"/>
                  <a:pt x="6292713" y="5547078"/>
                </a:cubicBezTo>
                <a:lnTo>
                  <a:pt x="6291623" y="5543429"/>
                </a:lnTo>
                <a:lnTo>
                  <a:pt x="6281704" y="5538282"/>
                </a:lnTo>
                <a:lnTo>
                  <a:pt x="6264107" y="5526263"/>
                </a:lnTo>
                <a:lnTo>
                  <a:pt x="6258989" y="5525777"/>
                </a:lnTo>
                <a:lnTo>
                  <a:pt x="6229603" y="5510395"/>
                </a:lnTo>
                <a:lnTo>
                  <a:pt x="6228332" y="5511020"/>
                </a:lnTo>
                <a:cubicBezTo>
                  <a:pt x="6224808" y="5512072"/>
                  <a:pt x="6220944" y="5512187"/>
                  <a:pt x="6216260" y="5510345"/>
                </a:cubicBezTo>
                <a:cubicBezTo>
                  <a:pt x="6210740" y="5525445"/>
                  <a:pt x="6208492" y="5513908"/>
                  <a:pt x="6195167" y="5507142"/>
                </a:cubicBezTo>
                <a:cubicBezTo>
                  <a:pt x="6176634" y="5504447"/>
                  <a:pt x="6121193" y="5496797"/>
                  <a:pt x="6105064" y="5494176"/>
                </a:cubicBezTo>
                <a:lnTo>
                  <a:pt x="6098392" y="5491417"/>
                </a:lnTo>
                <a:lnTo>
                  <a:pt x="6098057" y="5491548"/>
                </a:lnTo>
                <a:cubicBezTo>
                  <a:pt x="6096177" y="5491345"/>
                  <a:pt x="6093821" y="5490586"/>
                  <a:pt x="6090617" y="5489007"/>
                </a:cubicBezTo>
                <a:lnTo>
                  <a:pt x="6086227" y="5486388"/>
                </a:lnTo>
                <a:lnTo>
                  <a:pt x="6073282" y="5481036"/>
                </a:lnTo>
                <a:lnTo>
                  <a:pt x="6067488" y="5480426"/>
                </a:lnTo>
                <a:cubicBezTo>
                  <a:pt x="6040063" y="5480093"/>
                  <a:pt x="5951728" y="5481604"/>
                  <a:pt x="5908730" y="5479037"/>
                </a:cubicBezTo>
                <a:cubicBezTo>
                  <a:pt x="5872265" y="5473380"/>
                  <a:pt x="5839094" y="5474990"/>
                  <a:pt x="5809501" y="5465027"/>
                </a:cubicBezTo>
                <a:cubicBezTo>
                  <a:pt x="5795691" y="5468278"/>
                  <a:pt x="5783378" y="5468468"/>
                  <a:pt x="5773910" y="5458581"/>
                </a:cubicBezTo>
                <a:cubicBezTo>
                  <a:pt x="5739320" y="5455590"/>
                  <a:pt x="5728309" y="5465623"/>
                  <a:pt x="5708984" y="5453146"/>
                </a:cubicBezTo>
                <a:cubicBezTo>
                  <a:pt x="5685394" y="5468413"/>
                  <a:pt x="5685992" y="5461186"/>
                  <a:pt x="5678327" y="5454412"/>
                </a:cubicBezTo>
                <a:lnTo>
                  <a:pt x="5677140" y="5453823"/>
                </a:lnTo>
                <a:lnTo>
                  <a:pt x="5673887" y="5456023"/>
                </a:lnTo>
                <a:lnTo>
                  <a:pt x="5668198" y="5456346"/>
                </a:lnTo>
                <a:lnTo>
                  <a:pt x="5653664" y="5453106"/>
                </a:lnTo>
                <a:lnTo>
                  <a:pt x="5648366" y="5451209"/>
                </a:lnTo>
                <a:cubicBezTo>
                  <a:pt x="5644655" y="5450154"/>
                  <a:pt x="5642109" y="5449779"/>
                  <a:pt x="5640260" y="5449878"/>
                </a:cubicBezTo>
                <a:lnTo>
                  <a:pt x="5640006" y="5450061"/>
                </a:lnTo>
                <a:lnTo>
                  <a:pt x="5632515" y="5448391"/>
                </a:lnTo>
                <a:cubicBezTo>
                  <a:pt x="5619998" y="5445077"/>
                  <a:pt x="5607933" y="5441385"/>
                  <a:pt x="5596539" y="5437486"/>
                </a:cubicBezTo>
                <a:cubicBezTo>
                  <a:pt x="5583544" y="5447920"/>
                  <a:pt x="5543214" y="5426318"/>
                  <a:pt x="5542416" y="5449938"/>
                </a:cubicBezTo>
                <a:cubicBezTo>
                  <a:pt x="5526882" y="5445355"/>
                  <a:pt x="5519529" y="5434267"/>
                  <a:pt x="5521246" y="5450133"/>
                </a:cubicBezTo>
                <a:cubicBezTo>
                  <a:pt x="5516029" y="5449054"/>
                  <a:pt x="5512471" y="5449786"/>
                  <a:pt x="5509658" y="5451392"/>
                </a:cubicBezTo>
                <a:lnTo>
                  <a:pt x="5508753" y="5452216"/>
                </a:lnTo>
                <a:lnTo>
                  <a:pt x="5469291" y="5441993"/>
                </a:lnTo>
                <a:lnTo>
                  <a:pt x="5447375" y="5432879"/>
                </a:lnTo>
                <a:lnTo>
                  <a:pt x="5435760" y="5429360"/>
                </a:lnTo>
                <a:lnTo>
                  <a:pt x="5433081" y="5425914"/>
                </a:lnTo>
                <a:cubicBezTo>
                  <a:pt x="5429853" y="5423556"/>
                  <a:pt x="5424794" y="5421926"/>
                  <a:pt x="5415630" y="5421963"/>
                </a:cubicBezTo>
                <a:lnTo>
                  <a:pt x="5413399" y="5422434"/>
                </a:lnTo>
                <a:lnTo>
                  <a:pt x="5399853" y="5415736"/>
                </a:lnTo>
                <a:cubicBezTo>
                  <a:pt x="5395637" y="5412982"/>
                  <a:pt x="5392091" y="5409780"/>
                  <a:pt x="5389520" y="5405967"/>
                </a:cubicBezTo>
                <a:cubicBezTo>
                  <a:pt x="5335580" y="5415065"/>
                  <a:pt x="5292600" y="5391357"/>
                  <a:pt x="5237937" y="5385377"/>
                </a:cubicBezTo>
                <a:cubicBezTo>
                  <a:pt x="5207993" y="5376752"/>
                  <a:pt x="5126456" y="5381084"/>
                  <a:pt x="5119496" y="5352643"/>
                </a:cubicBezTo>
                <a:cubicBezTo>
                  <a:pt x="5080107" y="5344358"/>
                  <a:pt x="5054089" y="5342197"/>
                  <a:pt x="5001601" y="5335667"/>
                </a:cubicBezTo>
                <a:cubicBezTo>
                  <a:pt x="4950440" y="5305462"/>
                  <a:pt x="4862311" y="5312335"/>
                  <a:pt x="4801046" y="5292281"/>
                </a:cubicBezTo>
                <a:cubicBezTo>
                  <a:pt x="4760767" y="5309390"/>
                  <a:pt x="4784753" y="5291346"/>
                  <a:pt x="4747748" y="5289636"/>
                </a:cubicBezTo>
                <a:cubicBezTo>
                  <a:pt x="4762748" y="5270206"/>
                  <a:pt x="4701198" y="5294183"/>
                  <a:pt x="4705062" y="5270079"/>
                </a:cubicBezTo>
                <a:cubicBezTo>
                  <a:pt x="4698206" y="5270532"/>
                  <a:pt x="4691442" y="5271728"/>
                  <a:pt x="4684625" y="5273113"/>
                </a:cubicBezTo>
                <a:lnTo>
                  <a:pt x="4681053" y="5273825"/>
                </a:lnTo>
                <a:lnTo>
                  <a:pt x="4667771" y="5272561"/>
                </a:lnTo>
                <a:lnTo>
                  <a:pt x="4662767" y="5277347"/>
                </a:lnTo>
                <a:lnTo>
                  <a:pt x="4641874" y="5279132"/>
                </a:lnTo>
                <a:cubicBezTo>
                  <a:pt x="4634243" y="5279004"/>
                  <a:pt x="4626260" y="5277939"/>
                  <a:pt x="4617779" y="5275371"/>
                </a:cubicBezTo>
                <a:cubicBezTo>
                  <a:pt x="4598555" y="5262359"/>
                  <a:pt x="4562195" y="5268321"/>
                  <a:pt x="4532041" y="5262571"/>
                </a:cubicBezTo>
                <a:lnTo>
                  <a:pt x="4518829" y="5257331"/>
                </a:lnTo>
                <a:lnTo>
                  <a:pt x="4472184" y="5254623"/>
                </a:lnTo>
                <a:cubicBezTo>
                  <a:pt x="4459012" y="5253412"/>
                  <a:pt x="4445463" y="5251669"/>
                  <a:pt x="4431409" y="5248968"/>
                </a:cubicBezTo>
                <a:lnTo>
                  <a:pt x="4405730" y="5242275"/>
                </a:lnTo>
                <a:lnTo>
                  <a:pt x="4398381" y="5243052"/>
                </a:lnTo>
                <a:cubicBezTo>
                  <a:pt x="4386449" y="5240842"/>
                  <a:pt x="4372252" y="5231428"/>
                  <a:pt x="4371649" y="5239888"/>
                </a:cubicBezTo>
                <a:lnTo>
                  <a:pt x="4358886" y="5234795"/>
                </a:lnTo>
                <a:lnTo>
                  <a:pt x="4343991" y="5239146"/>
                </a:lnTo>
                <a:cubicBezTo>
                  <a:pt x="4342160" y="5240427"/>
                  <a:pt x="4340669" y="5241867"/>
                  <a:pt x="4339562" y="5243414"/>
                </a:cubicBezTo>
                <a:lnTo>
                  <a:pt x="4321286" y="5238121"/>
                </a:lnTo>
                <a:lnTo>
                  <a:pt x="4304714" y="5240253"/>
                </a:lnTo>
                <a:lnTo>
                  <a:pt x="4292026" y="5234939"/>
                </a:lnTo>
                <a:lnTo>
                  <a:pt x="4286278" y="5234703"/>
                </a:lnTo>
                <a:lnTo>
                  <a:pt x="4271843" y="5234718"/>
                </a:lnTo>
                <a:cubicBezTo>
                  <a:pt x="4264335" y="5235163"/>
                  <a:pt x="4255896" y="5235803"/>
                  <a:pt x="4246654" y="5235901"/>
                </a:cubicBezTo>
                <a:lnTo>
                  <a:pt x="4239016" y="5235376"/>
                </a:lnTo>
                <a:lnTo>
                  <a:pt x="4220827" y="5240574"/>
                </a:lnTo>
                <a:cubicBezTo>
                  <a:pt x="4207542" y="5244578"/>
                  <a:pt x="4197250" y="5247055"/>
                  <a:pt x="4187718" y="5242092"/>
                </a:cubicBezTo>
                <a:cubicBezTo>
                  <a:pt x="4168223" y="5246878"/>
                  <a:pt x="4150621" y="5266466"/>
                  <a:pt x="4126557" y="5256449"/>
                </a:cubicBezTo>
                <a:cubicBezTo>
                  <a:pt x="4131887" y="5267539"/>
                  <a:pt x="4097973" y="5252921"/>
                  <a:pt x="4091247" y="5262278"/>
                </a:cubicBezTo>
                <a:cubicBezTo>
                  <a:pt x="4087295" y="5270061"/>
                  <a:pt x="4076085" y="5267439"/>
                  <a:pt x="4066683" y="5268982"/>
                </a:cubicBezTo>
                <a:cubicBezTo>
                  <a:pt x="4058472" y="5276231"/>
                  <a:pt x="4012988" y="5276524"/>
                  <a:pt x="3998089" y="5272801"/>
                </a:cubicBezTo>
                <a:cubicBezTo>
                  <a:pt x="3957293" y="5257428"/>
                  <a:pt x="3914679" y="5285025"/>
                  <a:pt x="3881853" y="5273593"/>
                </a:cubicBezTo>
                <a:cubicBezTo>
                  <a:pt x="3872698" y="5272881"/>
                  <a:pt x="3864806" y="5273518"/>
                  <a:pt x="3857744" y="5274992"/>
                </a:cubicBezTo>
                <a:lnTo>
                  <a:pt x="3839551" y="5281090"/>
                </a:lnTo>
                <a:lnTo>
                  <a:pt x="3837537" y="5286771"/>
                </a:lnTo>
                <a:lnTo>
                  <a:pt x="3824683" y="5288326"/>
                </a:lnTo>
                <a:lnTo>
                  <a:pt x="3821794" y="5289763"/>
                </a:lnTo>
                <a:cubicBezTo>
                  <a:pt x="3816288" y="5292529"/>
                  <a:pt x="3810733" y="5295104"/>
                  <a:pt x="3804690" y="5296977"/>
                </a:cubicBezTo>
                <a:cubicBezTo>
                  <a:pt x="3795266" y="5272832"/>
                  <a:pt x="3751743" y="5308922"/>
                  <a:pt x="3755041" y="5286973"/>
                </a:cubicBezTo>
                <a:cubicBezTo>
                  <a:pt x="3720203" y="5293060"/>
                  <a:pt x="3732482" y="5270571"/>
                  <a:pt x="3704762" y="5295563"/>
                </a:cubicBezTo>
                <a:cubicBezTo>
                  <a:pt x="3637817" y="5288966"/>
                  <a:pt x="3560727" y="5314057"/>
                  <a:pt x="3497584" y="5295519"/>
                </a:cubicBezTo>
                <a:cubicBezTo>
                  <a:pt x="3511130" y="5304942"/>
                  <a:pt x="3477973" y="5318025"/>
                  <a:pt x="3458496" y="5316179"/>
                </a:cubicBezTo>
                <a:cubicBezTo>
                  <a:pt x="3417933" y="5316399"/>
                  <a:pt x="3316199" y="5298099"/>
                  <a:pt x="3254204" y="5296839"/>
                </a:cubicBezTo>
                <a:cubicBezTo>
                  <a:pt x="3200880" y="5302485"/>
                  <a:pt x="3229929" y="5295584"/>
                  <a:pt x="3185377" y="5315679"/>
                </a:cubicBezTo>
                <a:cubicBezTo>
                  <a:pt x="3180970" y="5312524"/>
                  <a:pt x="3144223" y="5310167"/>
                  <a:pt x="3138878" y="5308383"/>
                </a:cubicBezTo>
                <a:lnTo>
                  <a:pt x="3101673" y="5301204"/>
                </a:lnTo>
                <a:lnTo>
                  <a:pt x="3071638" y="5298594"/>
                </a:lnTo>
                <a:cubicBezTo>
                  <a:pt x="3063259" y="5300547"/>
                  <a:pt x="3057747" y="5300029"/>
                  <a:pt x="3053518" y="5298419"/>
                </a:cubicBezTo>
                <a:lnTo>
                  <a:pt x="3049209" y="5295645"/>
                </a:lnTo>
                <a:lnTo>
                  <a:pt x="3011678" y="5290430"/>
                </a:lnTo>
                <a:lnTo>
                  <a:pt x="3007273" y="5291804"/>
                </a:lnTo>
                <a:lnTo>
                  <a:pt x="2969616" y="5289775"/>
                </a:lnTo>
                <a:cubicBezTo>
                  <a:pt x="2967901" y="5291919"/>
                  <a:pt x="2965033" y="5293372"/>
                  <a:pt x="2959671" y="5293419"/>
                </a:cubicBezTo>
                <a:cubicBezTo>
                  <a:pt x="2969778" y="5308421"/>
                  <a:pt x="2957077" y="5299224"/>
                  <a:pt x="2940370" y="5298037"/>
                </a:cubicBezTo>
                <a:cubicBezTo>
                  <a:pt x="2952343" y="5321071"/>
                  <a:pt x="2903756" y="5308593"/>
                  <a:pt x="2897455" y="5321415"/>
                </a:cubicBezTo>
                <a:cubicBezTo>
                  <a:pt x="2884914" y="5320025"/>
                  <a:pt x="2871868" y="5318973"/>
                  <a:pt x="2858612" y="5318386"/>
                </a:cubicBezTo>
                <a:lnTo>
                  <a:pt x="2850847" y="5318336"/>
                </a:lnTo>
                <a:cubicBezTo>
                  <a:pt x="2850802" y="5318412"/>
                  <a:pt x="2850758" y="5318489"/>
                  <a:pt x="2850713" y="5318566"/>
                </a:cubicBezTo>
                <a:cubicBezTo>
                  <a:pt x="2849071" y="5319049"/>
                  <a:pt x="2846535" y="5319218"/>
                  <a:pt x="2842565" y="5318974"/>
                </a:cubicBezTo>
                <a:lnTo>
                  <a:pt x="2836689" y="5318244"/>
                </a:lnTo>
                <a:lnTo>
                  <a:pt x="2821624" y="5318147"/>
                </a:lnTo>
                <a:lnTo>
                  <a:pt x="2816581" y="5319651"/>
                </a:lnTo>
                <a:lnTo>
                  <a:pt x="2814783" y="5322463"/>
                </a:lnTo>
                <a:lnTo>
                  <a:pt x="2813379" y="5322140"/>
                </a:lnTo>
                <a:cubicBezTo>
                  <a:pt x="2802709" y="5317184"/>
                  <a:pt x="2799370" y="5310064"/>
                  <a:pt x="2785957" y="5329779"/>
                </a:cubicBezTo>
                <a:cubicBezTo>
                  <a:pt x="2761532" y="5321742"/>
                  <a:pt x="2756836" y="5333761"/>
                  <a:pt x="2723518" y="5338101"/>
                </a:cubicBezTo>
                <a:cubicBezTo>
                  <a:pt x="2709522" y="5330511"/>
                  <a:pt x="2698336" y="5333270"/>
                  <a:pt x="2687427" y="5339308"/>
                </a:cubicBezTo>
                <a:cubicBezTo>
                  <a:pt x="2654941" y="5335853"/>
                  <a:pt x="2625399" y="5344352"/>
                  <a:pt x="2588930" y="5346504"/>
                </a:cubicBezTo>
                <a:cubicBezTo>
                  <a:pt x="2549402" y="5336705"/>
                  <a:pt x="2529317" y="5354466"/>
                  <a:pt x="2490342" y="5356688"/>
                </a:cubicBezTo>
                <a:cubicBezTo>
                  <a:pt x="2456446" y="5339697"/>
                  <a:pt x="2462590" y="5371614"/>
                  <a:pt x="2442656" y="5378373"/>
                </a:cubicBezTo>
                <a:lnTo>
                  <a:pt x="2437016" y="5378997"/>
                </a:lnTo>
                <a:lnTo>
                  <a:pt x="2422272" y="5376524"/>
                </a:lnTo>
                <a:lnTo>
                  <a:pt x="2416836" y="5374904"/>
                </a:lnTo>
                <a:cubicBezTo>
                  <a:pt x="2413051" y="5374047"/>
                  <a:pt x="2410484" y="5373805"/>
                  <a:pt x="2408651" y="5374002"/>
                </a:cubicBezTo>
                <a:lnTo>
                  <a:pt x="2408415" y="5374199"/>
                </a:lnTo>
                <a:lnTo>
                  <a:pt x="2400815" y="5372924"/>
                </a:lnTo>
                <a:cubicBezTo>
                  <a:pt x="2388069" y="5370271"/>
                  <a:pt x="2375744" y="5367214"/>
                  <a:pt x="2364067" y="5363916"/>
                </a:cubicBezTo>
                <a:cubicBezTo>
                  <a:pt x="2352019" y="5375037"/>
                  <a:pt x="2310029" y="5355562"/>
                  <a:pt x="2311247" y="5379223"/>
                </a:cubicBezTo>
                <a:cubicBezTo>
                  <a:pt x="2295391" y="5375459"/>
                  <a:pt x="2287126" y="5364760"/>
                  <a:pt x="2290188" y="5380535"/>
                </a:cubicBezTo>
                <a:cubicBezTo>
                  <a:pt x="2284902" y="5379730"/>
                  <a:pt x="2281422" y="5380650"/>
                  <a:pt x="2278760" y="5382406"/>
                </a:cubicBezTo>
                <a:lnTo>
                  <a:pt x="2277929" y="5383278"/>
                </a:lnTo>
                <a:lnTo>
                  <a:pt x="2242720" y="5374533"/>
                </a:lnTo>
                <a:lnTo>
                  <a:pt x="2237766" y="5375135"/>
                </a:lnTo>
                <a:lnTo>
                  <a:pt x="2215171" y="5367180"/>
                </a:lnTo>
                <a:lnTo>
                  <a:pt x="2203308" y="5364272"/>
                </a:lnTo>
                <a:lnTo>
                  <a:pt x="2200349" y="5360969"/>
                </a:lnTo>
                <a:cubicBezTo>
                  <a:pt x="2196931" y="5358779"/>
                  <a:pt x="2191757" y="5357418"/>
                  <a:pt x="2182639" y="5357939"/>
                </a:cubicBezTo>
                <a:lnTo>
                  <a:pt x="2180456" y="5358525"/>
                </a:lnTo>
                <a:lnTo>
                  <a:pt x="2166399" y="5352543"/>
                </a:lnTo>
                <a:cubicBezTo>
                  <a:pt x="2161969" y="5350011"/>
                  <a:pt x="2158166" y="5346997"/>
                  <a:pt x="2155279" y="5343320"/>
                </a:cubicBezTo>
                <a:cubicBezTo>
                  <a:pt x="2102354" y="5355262"/>
                  <a:pt x="2057543" y="5333823"/>
                  <a:pt x="2002613" y="5330726"/>
                </a:cubicBezTo>
                <a:cubicBezTo>
                  <a:pt x="1942330" y="5319731"/>
                  <a:pt x="1861746" y="5297679"/>
                  <a:pt x="1821825" y="5291472"/>
                </a:cubicBezTo>
                <a:cubicBezTo>
                  <a:pt x="1803546" y="5286648"/>
                  <a:pt x="1711733" y="5282438"/>
                  <a:pt x="1720721" y="5293484"/>
                </a:cubicBezTo>
                <a:cubicBezTo>
                  <a:pt x="1667212" y="5265981"/>
                  <a:pt x="1633016" y="5281032"/>
                  <a:pt x="1570313" y="5264210"/>
                </a:cubicBezTo>
                <a:cubicBezTo>
                  <a:pt x="1531674" y="5283444"/>
                  <a:pt x="1543422" y="5260603"/>
                  <a:pt x="1506438" y="5260847"/>
                </a:cubicBezTo>
                <a:cubicBezTo>
                  <a:pt x="1485083" y="5258087"/>
                  <a:pt x="1471128" y="5249703"/>
                  <a:pt x="1459837" y="5247653"/>
                </a:cubicBezTo>
                <a:lnTo>
                  <a:pt x="1438689" y="5248553"/>
                </a:lnTo>
                <a:lnTo>
                  <a:pt x="1425361" y="5247991"/>
                </a:lnTo>
                <a:lnTo>
                  <a:pt x="1420783" y="5253040"/>
                </a:lnTo>
                <a:lnTo>
                  <a:pt x="1400135" y="5255927"/>
                </a:lnTo>
                <a:cubicBezTo>
                  <a:pt x="1373565" y="5253054"/>
                  <a:pt x="1296003" y="5240364"/>
                  <a:pt x="1261360" y="5235803"/>
                </a:cubicBezTo>
                <a:cubicBezTo>
                  <a:pt x="1248435" y="5229929"/>
                  <a:pt x="1203652" y="5223011"/>
                  <a:pt x="1192275" y="5228564"/>
                </a:cubicBezTo>
                <a:cubicBezTo>
                  <a:pt x="1182340" y="5228536"/>
                  <a:pt x="1172533" y="5224286"/>
                  <a:pt x="1165093" y="5231015"/>
                </a:cubicBezTo>
                <a:cubicBezTo>
                  <a:pt x="1154213" y="5238795"/>
                  <a:pt x="1127605" y="5219618"/>
                  <a:pt x="1127765" y="5230940"/>
                </a:cubicBezTo>
                <a:cubicBezTo>
                  <a:pt x="1108724" y="5217668"/>
                  <a:pt x="1082488" y="5233396"/>
                  <a:pt x="1061159" y="5234834"/>
                </a:cubicBezTo>
                <a:cubicBezTo>
                  <a:pt x="1046983" y="5222442"/>
                  <a:pt x="1016217" y="5237680"/>
                  <a:pt x="972937" y="5233065"/>
                </a:cubicBezTo>
                <a:cubicBezTo>
                  <a:pt x="939888" y="5228513"/>
                  <a:pt x="905779" y="5219380"/>
                  <a:pt x="862867" y="5207522"/>
                </a:cubicBezTo>
                <a:cubicBezTo>
                  <a:pt x="812436" y="5178795"/>
                  <a:pt x="761812" y="5172745"/>
                  <a:pt x="715464" y="5161912"/>
                </a:cubicBezTo>
                <a:cubicBezTo>
                  <a:pt x="662499" y="5152035"/>
                  <a:pt x="692593" y="5181401"/>
                  <a:pt x="630248" y="5152128"/>
                </a:cubicBezTo>
                <a:cubicBezTo>
                  <a:pt x="621180" y="5159682"/>
                  <a:pt x="612603" y="5158955"/>
                  <a:pt x="599181" y="5152969"/>
                </a:cubicBezTo>
                <a:cubicBezTo>
                  <a:pt x="573307" y="5148806"/>
                  <a:pt x="570686" y="5170495"/>
                  <a:pt x="547181" y="5154111"/>
                </a:cubicBezTo>
                <a:cubicBezTo>
                  <a:pt x="549410" y="5166246"/>
                  <a:pt x="496844" y="5152022"/>
                  <a:pt x="506290" y="5165583"/>
                </a:cubicBezTo>
                <a:cubicBezTo>
                  <a:pt x="485788" y="5162904"/>
                  <a:pt x="440249" y="5140832"/>
                  <a:pt x="424170" y="5138037"/>
                </a:cubicBezTo>
                <a:close/>
                <a:moveTo>
                  <a:pt x="0" y="1"/>
                </a:moveTo>
                <a:lnTo>
                  <a:pt x="8566207" y="1"/>
                </a:lnTo>
                <a:lnTo>
                  <a:pt x="8580495" y="6325"/>
                </a:lnTo>
                <a:cubicBezTo>
                  <a:pt x="8596450" y="-2564"/>
                  <a:pt x="8595265" y="32752"/>
                  <a:pt x="8623441" y="22251"/>
                </a:cubicBezTo>
                <a:cubicBezTo>
                  <a:pt x="8636141" y="23328"/>
                  <a:pt x="8634367" y="8204"/>
                  <a:pt x="8656693" y="12785"/>
                </a:cubicBezTo>
                <a:cubicBezTo>
                  <a:pt x="8700150" y="13"/>
                  <a:pt x="8728803" y="25903"/>
                  <a:pt x="8760926" y="28552"/>
                </a:cubicBezTo>
                <a:cubicBezTo>
                  <a:pt x="8796379" y="33892"/>
                  <a:pt x="8767843" y="35157"/>
                  <a:pt x="8818432" y="25135"/>
                </a:cubicBezTo>
                <a:cubicBezTo>
                  <a:pt x="8835233" y="31594"/>
                  <a:pt x="8854495" y="41940"/>
                  <a:pt x="8865264" y="49656"/>
                </a:cubicBezTo>
                <a:cubicBezTo>
                  <a:pt x="8857890" y="60263"/>
                  <a:pt x="8895296" y="61476"/>
                  <a:pt x="8883048" y="71429"/>
                </a:cubicBezTo>
                <a:cubicBezTo>
                  <a:pt x="8889978" y="84293"/>
                  <a:pt x="8901886" y="68582"/>
                  <a:pt x="8909255" y="80078"/>
                </a:cubicBezTo>
                <a:cubicBezTo>
                  <a:pt x="8919916" y="81887"/>
                  <a:pt x="8934174" y="78230"/>
                  <a:pt x="8947015" y="82283"/>
                </a:cubicBezTo>
                <a:cubicBezTo>
                  <a:pt x="8966581" y="79993"/>
                  <a:pt x="8965299" y="92691"/>
                  <a:pt x="8986296" y="104392"/>
                </a:cubicBezTo>
                <a:cubicBezTo>
                  <a:pt x="8998619" y="100189"/>
                  <a:pt x="9005185" y="105378"/>
                  <a:pt x="9010342" y="113680"/>
                </a:cubicBezTo>
                <a:cubicBezTo>
                  <a:pt x="9033677" y="117644"/>
                  <a:pt x="9050566" y="132521"/>
                  <a:pt x="9074515" y="142811"/>
                </a:cubicBezTo>
                <a:cubicBezTo>
                  <a:pt x="9104989" y="142213"/>
                  <a:pt x="9112015" y="163935"/>
                  <a:pt x="9137640" y="174857"/>
                </a:cubicBezTo>
                <a:cubicBezTo>
                  <a:pt x="9156929" y="185799"/>
                  <a:pt x="9176414" y="202560"/>
                  <a:pt x="9190250" y="208462"/>
                </a:cubicBezTo>
                <a:lnTo>
                  <a:pt x="9220655" y="210269"/>
                </a:lnTo>
                <a:cubicBezTo>
                  <a:pt x="9224695" y="223750"/>
                  <a:pt x="9260439" y="214336"/>
                  <a:pt x="9250811" y="236979"/>
                </a:cubicBezTo>
                <a:cubicBezTo>
                  <a:pt x="9262973" y="236901"/>
                  <a:pt x="9272562" y="228397"/>
                  <a:pt x="9264615" y="242987"/>
                </a:cubicBezTo>
                <a:cubicBezTo>
                  <a:pt x="9268503" y="243398"/>
                  <a:pt x="9270522" y="245072"/>
                  <a:pt x="9271677" y="247371"/>
                </a:cubicBezTo>
                <a:cubicBezTo>
                  <a:pt x="9277419" y="248183"/>
                  <a:pt x="9288867" y="248375"/>
                  <a:pt x="9299065" y="247855"/>
                </a:cubicBezTo>
                <a:lnTo>
                  <a:pt x="9332868" y="244249"/>
                </a:lnTo>
                <a:cubicBezTo>
                  <a:pt x="9336002" y="242898"/>
                  <a:pt x="9340020" y="242743"/>
                  <a:pt x="9346015" y="245298"/>
                </a:cubicBezTo>
                <a:lnTo>
                  <a:pt x="9347277" y="246358"/>
                </a:lnTo>
                <a:lnTo>
                  <a:pt x="9387287" y="236666"/>
                </a:lnTo>
                <a:cubicBezTo>
                  <a:pt x="9391235" y="235211"/>
                  <a:pt x="9412590" y="236679"/>
                  <a:pt x="9415916" y="233766"/>
                </a:cubicBezTo>
                <a:cubicBezTo>
                  <a:pt x="9447394" y="257241"/>
                  <a:pt x="9471660" y="239495"/>
                  <a:pt x="9510093" y="248856"/>
                </a:cubicBezTo>
                <a:cubicBezTo>
                  <a:pt x="9555096" y="251770"/>
                  <a:pt x="9610638" y="251812"/>
                  <a:pt x="9640041" y="254782"/>
                </a:cubicBezTo>
                <a:cubicBezTo>
                  <a:pt x="9694482" y="260083"/>
                  <a:pt x="9729092" y="265495"/>
                  <a:pt x="9762595" y="273598"/>
                </a:cubicBezTo>
                <a:cubicBezTo>
                  <a:pt x="9781666" y="300921"/>
                  <a:pt x="9780748" y="280723"/>
                  <a:pt x="9805759" y="289280"/>
                </a:cubicBezTo>
                <a:cubicBezTo>
                  <a:pt x="9804269" y="266709"/>
                  <a:pt x="9869649" y="320524"/>
                  <a:pt x="9877476" y="296578"/>
                </a:cubicBezTo>
                <a:cubicBezTo>
                  <a:pt x="9881780" y="298894"/>
                  <a:pt x="9885702" y="301892"/>
                  <a:pt x="9889580" y="305081"/>
                </a:cubicBezTo>
                <a:lnTo>
                  <a:pt x="9891616" y="306739"/>
                </a:lnTo>
                <a:lnTo>
                  <a:pt x="9900873" y="309194"/>
                </a:lnTo>
                <a:lnTo>
                  <a:pt x="9902100" y="315114"/>
                </a:lnTo>
                <a:lnTo>
                  <a:pt x="9915042" y="322554"/>
                </a:lnTo>
                <a:cubicBezTo>
                  <a:pt x="9920101" y="324533"/>
                  <a:pt x="9925796" y="325716"/>
                  <a:pt x="9932465" y="325613"/>
                </a:cubicBezTo>
                <a:cubicBezTo>
                  <a:pt x="9956735" y="316194"/>
                  <a:pt x="9986500" y="347179"/>
                  <a:pt x="10016712" y="334288"/>
                </a:cubicBezTo>
                <a:cubicBezTo>
                  <a:pt x="10027669" y="331507"/>
                  <a:pt x="10060637" y="334882"/>
                  <a:pt x="10066292" y="342820"/>
                </a:cubicBezTo>
                <a:cubicBezTo>
                  <a:pt x="10073046" y="345028"/>
                  <a:pt x="10081283" y="343118"/>
                  <a:pt x="10083830" y="351309"/>
                </a:cubicBezTo>
                <a:cubicBezTo>
                  <a:pt x="10088320" y="361292"/>
                  <a:pt x="10113512" y="348705"/>
                  <a:pt x="10109192" y="359635"/>
                </a:cubicBezTo>
                <a:cubicBezTo>
                  <a:pt x="10127052" y="351064"/>
                  <a:pt x="10139009" y="372201"/>
                  <a:pt x="10152949" y="378393"/>
                </a:cubicBezTo>
                <a:cubicBezTo>
                  <a:pt x="10167179" y="369581"/>
                  <a:pt x="10185926" y="377139"/>
                  <a:pt x="10217015" y="382407"/>
                </a:cubicBezTo>
                <a:cubicBezTo>
                  <a:pt x="10232710" y="372150"/>
                  <a:pt x="10234405" y="400236"/>
                  <a:pt x="10263104" y="387329"/>
                </a:cubicBezTo>
                <a:cubicBezTo>
                  <a:pt x="10277138" y="387333"/>
                  <a:pt x="10293605" y="396852"/>
                  <a:pt x="10318870" y="396554"/>
                </a:cubicBezTo>
                <a:cubicBezTo>
                  <a:pt x="10363783" y="380077"/>
                  <a:pt x="10379208" y="385607"/>
                  <a:pt x="10414695" y="385544"/>
                </a:cubicBezTo>
                <a:cubicBezTo>
                  <a:pt x="10454315" y="387894"/>
                  <a:pt x="10422969" y="409565"/>
                  <a:pt x="10476169" y="395241"/>
                </a:cubicBezTo>
                <a:cubicBezTo>
                  <a:pt x="10479514" y="404597"/>
                  <a:pt x="10485606" y="405823"/>
                  <a:pt x="10496942" y="403045"/>
                </a:cubicBezTo>
                <a:cubicBezTo>
                  <a:pt x="10516050" y="404835"/>
                  <a:pt x="10509763" y="426432"/>
                  <a:pt x="10531810" y="415850"/>
                </a:cubicBezTo>
                <a:cubicBezTo>
                  <a:pt x="10525784" y="427103"/>
                  <a:pt x="10566751" y="425153"/>
                  <a:pt x="10555295" y="436163"/>
                </a:cubicBezTo>
                <a:cubicBezTo>
                  <a:pt x="10563894" y="440449"/>
                  <a:pt x="10579000" y="435050"/>
                  <a:pt x="10590465" y="434499"/>
                </a:cubicBezTo>
                <a:lnTo>
                  <a:pt x="10624082" y="432854"/>
                </a:lnTo>
                <a:lnTo>
                  <a:pt x="10650274" y="426692"/>
                </a:lnTo>
                <a:lnTo>
                  <a:pt x="10679600" y="425001"/>
                </a:lnTo>
                <a:cubicBezTo>
                  <a:pt x="10690906" y="436538"/>
                  <a:pt x="10711798" y="418711"/>
                  <a:pt x="10743440" y="420137"/>
                </a:cubicBezTo>
                <a:cubicBezTo>
                  <a:pt x="10755757" y="433383"/>
                  <a:pt x="10764779" y="420940"/>
                  <a:pt x="10788958" y="439490"/>
                </a:cubicBezTo>
                <a:cubicBezTo>
                  <a:pt x="10790141" y="438044"/>
                  <a:pt x="10791575" y="436742"/>
                  <a:pt x="10793215" y="435623"/>
                </a:cubicBezTo>
                <a:cubicBezTo>
                  <a:pt x="10802745" y="429122"/>
                  <a:pt x="10817024" y="430102"/>
                  <a:pt x="10825107" y="437813"/>
                </a:cubicBezTo>
                <a:cubicBezTo>
                  <a:pt x="10864000" y="463233"/>
                  <a:pt x="10894006" y="454973"/>
                  <a:pt x="10928403" y="462494"/>
                </a:cubicBezTo>
                <a:cubicBezTo>
                  <a:pt x="10967490" y="468543"/>
                  <a:pt x="10950288" y="451529"/>
                  <a:pt x="10997825" y="476604"/>
                </a:cubicBezTo>
                <a:cubicBezTo>
                  <a:pt x="11003717" y="468233"/>
                  <a:pt x="11009973" y="468325"/>
                  <a:pt x="11020180" y="473402"/>
                </a:cubicBezTo>
                <a:cubicBezTo>
                  <a:pt x="11039218" y="475682"/>
                  <a:pt x="11039233" y="453416"/>
                  <a:pt x="11057619" y="468313"/>
                </a:cubicBezTo>
                <a:cubicBezTo>
                  <a:pt x="11054960" y="456133"/>
                  <a:pt x="11094137" y="466636"/>
                  <a:pt x="11086145" y="453550"/>
                </a:cubicBezTo>
                <a:cubicBezTo>
                  <a:pt x="11099304" y="443716"/>
                  <a:pt x="11104259" y="462063"/>
                  <a:pt x="11117235" y="453639"/>
                </a:cubicBezTo>
                <a:cubicBezTo>
                  <a:pt x="11129084" y="455268"/>
                  <a:pt x="11142094" y="452520"/>
                  <a:pt x="11157240" y="452736"/>
                </a:cubicBezTo>
                <a:cubicBezTo>
                  <a:pt x="11176367" y="460954"/>
                  <a:pt x="11180975" y="459313"/>
                  <a:pt x="11208113" y="454938"/>
                </a:cubicBezTo>
                <a:cubicBezTo>
                  <a:pt x="11218869" y="462688"/>
                  <a:pt x="11228070" y="459893"/>
                  <a:pt x="11237272" y="453759"/>
                </a:cubicBezTo>
                <a:cubicBezTo>
                  <a:pt x="11263210" y="457321"/>
                  <a:pt x="11287590" y="448707"/>
                  <a:pt x="11317118" y="446565"/>
                </a:cubicBezTo>
                <a:cubicBezTo>
                  <a:pt x="11348294" y="456600"/>
                  <a:pt x="11365692" y="438539"/>
                  <a:pt x="11397244" y="436328"/>
                </a:cubicBezTo>
                <a:cubicBezTo>
                  <a:pt x="11430655" y="434974"/>
                  <a:pt x="11419244" y="410859"/>
                  <a:pt x="11445551" y="413161"/>
                </a:cubicBezTo>
                <a:cubicBezTo>
                  <a:pt x="11487482" y="431762"/>
                  <a:pt x="11445376" y="398242"/>
                  <a:pt x="11511323" y="406594"/>
                </a:cubicBezTo>
                <a:cubicBezTo>
                  <a:pt x="11536725" y="407483"/>
                  <a:pt x="11575643" y="413680"/>
                  <a:pt x="11597961" y="418494"/>
                </a:cubicBezTo>
                <a:cubicBezTo>
                  <a:pt x="11639085" y="409038"/>
                  <a:pt x="11615701" y="437546"/>
                  <a:pt x="11645230" y="435478"/>
                </a:cubicBezTo>
                <a:cubicBezTo>
                  <a:pt x="11669338" y="423894"/>
                  <a:pt x="11677700" y="434234"/>
                  <a:pt x="11705300" y="426891"/>
                </a:cubicBezTo>
                <a:cubicBezTo>
                  <a:pt x="11713932" y="447476"/>
                  <a:pt x="11731056" y="425554"/>
                  <a:pt x="11741537" y="431597"/>
                </a:cubicBezTo>
                <a:cubicBezTo>
                  <a:pt x="11759214" y="408416"/>
                  <a:pt x="11789606" y="440304"/>
                  <a:pt x="11807360" y="440354"/>
                </a:cubicBezTo>
                <a:cubicBezTo>
                  <a:pt x="11837349" y="436802"/>
                  <a:pt x="11863234" y="427342"/>
                  <a:pt x="11879039" y="451064"/>
                </a:cubicBezTo>
                <a:cubicBezTo>
                  <a:pt x="11900042" y="450060"/>
                  <a:pt x="11907251" y="444749"/>
                  <a:pt x="11926320" y="448453"/>
                </a:cubicBezTo>
                <a:cubicBezTo>
                  <a:pt x="11947469" y="458311"/>
                  <a:pt x="11989353" y="463338"/>
                  <a:pt x="12007572" y="469756"/>
                </a:cubicBezTo>
                <a:cubicBezTo>
                  <a:pt x="12033154" y="476583"/>
                  <a:pt x="12062750" y="486163"/>
                  <a:pt x="12079811" y="489415"/>
                </a:cubicBezTo>
                <a:cubicBezTo>
                  <a:pt x="12083484" y="497368"/>
                  <a:pt x="12087992" y="497010"/>
                  <a:pt x="12095813" y="492801"/>
                </a:cubicBezTo>
                <a:cubicBezTo>
                  <a:pt x="12119374" y="491449"/>
                  <a:pt x="12146391" y="502966"/>
                  <a:pt x="12171404" y="515934"/>
                </a:cubicBezTo>
                <a:lnTo>
                  <a:pt x="12191999" y="527050"/>
                </a:lnTo>
                <a:lnTo>
                  <a:pt x="12191999" y="6858001"/>
                </a:lnTo>
                <a:lnTo>
                  <a:pt x="0" y="6858001"/>
                </a:lnTo>
                <a:close/>
                <a:moveTo>
                  <a:pt x="8566205" y="0"/>
                </a:moveTo>
                <a:lnTo>
                  <a:pt x="12192000" y="0"/>
                </a:lnTo>
                <a:lnTo>
                  <a:pt x="12192000" y="527050"/>
                </a:lnTo>
                <a:lnTo>
                  <a:pt x="12191999" y="527050"/>
                </a:lnTo>
                <a:lnTo>
                  <a:pt x="12191999" y="1"/>
                </a:lnTo>
                <a:lnTo>
                  <a:pt x="8566207" y="1"/>
                </a:lnTo>
                <a:close/>
              </a:path>
            </a:pathLst>
          </a:custGeom>
        </p:spPr>
      </p:pic>
      <p:sp>
        <p:nvSpPr>
          <p:cNvPr id="2" name="Title 1">
            <a:extLst>
              <a:ext uri="{FF2B5EF4-FFF2-40B4-BE49-F238E27FC236}">
                <a16:creationId xmlns:a16="http://schemas.microsoft.com/office/drawing/2014/main" id="{2E520B15-86C4-911B-01BA-F390E7E8EE38}"/>
              </a:ext>
            </a:extLst>
          </p:cNvPr>
          <p:cNvSpPr>
            <a:spLocks noGrp="1"/>
          </p:cNvSpPr>
          <p:nvPr>
            <p:ph type="ctrTitle"/>
          </p:nvPr>
        </p:nvSpPr>
        <p:spPr>
          <a:xfrm>
            <a:off x="133423" y="5828623"/>
            <a:ext cx="6989548" cy="752889"/>
          </a:xfrm>
        </p:spPr>
        <p:txBody>
          <a:bodyPr anchor="t">
            <a:normAutofit fontScale="90000"/>
          </a:bodyPr>
          <a:lstStyle/>
          <a:p>
            <a:pPr algn="l"/>
            <a:r>
              <a:rPr lang="en-US" sz="2400" dirty="0"/>
              <a:t>The Importance of a Good QB</a:t>
            </a:r>
          </a:p>
        </p:txBody>
      </p:sp>
      <p:sp>
        <p:nvSpPr>
          <p:cNvPr id="3" name="Subtitle 2">
            <a:extLst>
              <a:ext uri="{FF2B5EF4-FFF2-40B4-BE49-F238E27FC236}">
                <a16:creationId xmlns:a16="http://schemas.microsoft.com/office/drawing/2014/main" id="{3E74B774-DCB9-188E-1EC5-3D0332FCF07D}"/>
              </a:ext>
            </a:extLst>
          </p:cNvPr>
          <p:cNvSpPr>
            <a:spLocks noGrp="1"/>
          </p:cNvSpPr>
          <p:nvPr>
            <p:ph type="subTitle" idx="1"/>
          </p:nvPr>
        </p:nvSpPr>
        <p:spPr>
          <a:xfrm>
            <a:off x="133422" y="6098913"/>
            <a:ext cx="5553331" cy="482599"/>
          </a:xfrm>
        </p:spPr>
        <p:txBody>
          <a:bodyPr anchor="b"/>
          <a:lstStyle/>
          <a:p>
            <a:pPr algn="l"/>
            <a:r>
              <a:rPr lang="en-US" sz="1800" dirty="0"/>
              <a:t>By: Alissa Trujillo</a:t>
            </a:r>
          </a:p>
        </p:txBody>
      </p:sp>
    </p:spTree>
    <p:extLst>
      <p:ext uri="{BB962C8B-B14F-4D97-AF65-F5344CB8AC3E}">
        <p14:creationId xmlns:p14="http://schemas.microsoft.com/office/powerpoint/2010/main" val="3500994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1. </a:t>
            </a:r>
            <a:r>
              <a:rPr lang="en-US" sz="3600" spc="160" dirty="0">
                <a:solidFill>
                  <a:srgbClr val="FFFFFF"/>
                </a:solidFill>
                <a:effectLst/>
              </a:rPr>
              <a:t>Is Quarterback Rating truly the best/most accurate way to assess a quarterback?</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10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2. How do you quantify the “success” of an NFL team?</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80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3. What other factors impact success other than the skill of the QB?</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62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4. Why are factors such as passing yards and points scored not more important in the model?</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3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5. Is QBR even that accurate this early in the season?</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3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6. How have these factors changed over the years?</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04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7. How do backup quarterbacks, or other players who sometimes throw for trick plays, affect the data?</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8. How does Amazon collect the play-by-play data in real time?</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14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9. What are the limitations of obtaining the data from this API?</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7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3" name="Ink 12">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5" name="Rectangle 1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Football line of scrimmage">
            <a:extLst>
              <a:ext uri="{FF2B5EF4-FFF2-40B4-BE49-F238E27FC236}">
                <a16:creationId xmlns:a16="http://schemas.microsoft.com/office/drawing/2014/main" id="{0C482728-EF3B-B537-6704-5307B963683A}"/>
              </a:ext>
            </a:extLst>
          </p:cNvPr>
          <p:cNvPicPr>
            <a:picLocks noChangeAspect="1"/>
          </p:cNvPicPr>
          <p:nvPr/>
        </p:nvPicPr>
        <p:blipFill rotWithShape="1">
          <a:blip r:embed="rId6"/>
          <a:srcRect t="15864" b="803"/>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1B2415D-413E-2306-1295-9E16993EE1AF}"/>
              </a:ext>
            </a:extLst>
          </p:cNvPr>
          <p:cNvSpPr>
            <a:spLocks noGrp="1"/>
          </p:cNvSpPr>
          <p:nvPr>
            <p:ph type="title"/>
          </p:nvPr>
        </p:nvSpPr>
        <p:spPr>
          <a:xfrm>
            <a:off x="3933520" y="620154"/>
            <a:ext cx="2737305" cy="1413784"/>
          </a:xfrm>
        </p:spPr>
        <p:txBody>
          <a:bodyPr vert="horz" lIns="91440" tIns="45720" rIns="91440" bIns="45720" rtlCol="0" anchor="b">
            <a:normAutofit/>
          </a:bodyPr>
          <a:lstStyle/>
          <a:p>
            <a:pPr algn="ctr"/>
            <a:r>
              <a:rPr lang="en-US" sz="8000" dirty="0">
                <a:solidFill>
                  <a:srgbClr val="FFFFFF"/>
                </a:solidFill>
              </a:rPr>
              <a:t>Q&amp;A</a:t>
            </a:r>
          </a:p>
        </p:txBody>
      </p:sp>
      <p:sp>
        <p:nvSpPr>
          <p:cNvPr id="6" name="Rounded Rectangle 5">
            <a:extLst>
              <a:ext uri="{FF2B5EF4-FFF2-40B4-BE49-F238E27FC236}">
                <a16:creationId xmlns:a16="http://schemas.microsoft.com/office/drawing/2014/main" id="{C1DCF63C-0E69-C44A-346D-4AE5CD943990}"/>
              </a:ext>
            </a:extLst>
          </p:cNvPr>
          <p:cNvSpPr/>
          <p:nvPr/>
        </p:nvSpPr>
        <p:spPr>
          <a:xfrm>
            <a:off x="841664" y="2379518"/>
            <a:ext cx="9765370" cy="1849582"/>
          </a:xfrm>
          <a:prstGeom prst="roundRect">
            <a:avLst/>
          </a:prstGeom>
          <a:solidFill>
            <a:srgbClr val="000000">
              <a:alpha val="50196"/>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3" name="Content Placeholder 2">
            <a:extLst>
              <a:ext uri="{FF2B5EF4-FFF2-40B4-BE49-F238E27FC236}">
                <a16:creationId xmlns:a16="http://schemas.microsoft.com/office/drawing/2014/main" id="{C348674A-CFD2-9966-CB14-FD0E3C86BED5}"/>
              </a:ext>
            </a:extLst>
          </p:cNvPr>
          <p:cNvSpPr>
            <a:spLocks noGrp="1"/>
          </p:cNvSpPr>
          <p:nvPr>
            <p:ph idx="1"/>
          </p:nvPr>
        </p:nvSpPr>
        <p:spPr>
          <a:xfrm>
            <a:off x="832238" y="2379515"/>
            <a:ext cx="9774796" cy="1849581"/>
          </a:xfrm>
        </p:spPr>
        <p:txBody>
          <a:bodyPr vert="horz" lIns="91440" tIns="45720" rIns="91440" bIns="45720" rtlCol="0" anchor="ctr">
            <a:normAutofit/>
          </a:bodyPr>
          <a:lstStyle/>
          <a:p>
            <a:pPr marL="0" indent="0" algn="ctr">
              <a:buNone/>
            </a:pPr>
            <a:r>
              <a:rPr lang="en-US" sz="3600" spc="160" dirty="0">
                <a:solidFill>
                  <a:srgbClr val="FFFFFF"/>
                </a:solidFill>
              </a:rPr>
              <a:t>10. Can you predict who will win the Super Bowl this year?</a:t>
            </a:r>
          </a:p>
        </p:txBody>
      </p:sp>
      <p:sp useBgFill="1">
        <p:nvSpPr>
          <p:cNvPr id="19" name="Freeform: Shape 18">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Freeform: Shape 22">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9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8304E7-27B9-4B32-B734-39819455A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6D278F6-3BB7-495D-ACAC-035E55A3F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3150" cy="6858000"/>
          </a:xfrm>
          <a:custGeom>
            <a:avLst/>
            <a:gdLst>
              <a:gd name="connsiteX0" fmla="*/ 0 w 5773150"/>
              <a:gd name="connsiteY0" fmla="*/ 0 h 6858000"/>
              <a:gd name="connsiteX1" fmla="*/ 5743678 w 5773150"/>
              <a:gd name="connsiteY1" fmla="*/ 0 h 6858000"/>
              <a:gd name="connsiteX2" fmla="*/ 5751391 w 5773150"/>
              <a:gd name="connsiteY2" fmla="*/ 30573 h 6858000"/>
              <a:gd name="connsiteX3" fmla="*/ 5766902 w 5773150"/>
              <a:gd name="connsiteY3" fmla="*/ 64019 h 6858000"/>
              <a:gd name="connsiteX4" fmla="*/ 5766384 w 5773150"/>
              <a:gd name="connsiteY4" fmla="*/ 102070 h 6858000"/>
              <a:gd name="connsiteX5" fmla="*/ 5761277 w 5773150"/>
              <a:gd name="connsiteY5" fmla="*/ 107443 h 6858000"/>
              <a:gd name="connsiteX6" fmla="*/ 5752316 w 5773150"/>
              <a:gd name="connsiteY6" fmla="*/ 295258 h 6858000"/>
              <a:gd name="connsiteX7" fmla="*/ 5746314 w 5773150"/>
              <a:gd name="connsiteY7" fmla="*/ 327740 h 6858000"/>
              <a:gd name="connsiteX8" fmla="*/ 5738881 w 5773150"/>
              <a:gd name="connsiteY8" fmla="*/ 351315 h 6858000"/>
              <a:gd name="connsiteX9" fmla="*/ 5736461 w 5773150"/>
              <a:gd name="connsiteY9" fmla="*/ 411657 h 6858000"/>
              <a:gd name="connsiteX10" fmla="*/ 5739349 w 5773150"/>
              <a:gd name="connsiteY10" fmla="*/ 511819 h 6858000"/>
              <a:gd name="connsiteX11" fmla="*/ 5738426 w 5773150"/>
              <a:gd name="connsiteY11" fmla="*/ 533052 h 6858000"/>
              <a:gd name="connsiteX12" fmla="*/ 5731528 w 5773150"/>
              <a:gd name="connsiteY12" fmla="*/ 550926 h 6858000"/>
              <a:gd name="connsiteX13" fmla="*/ 5724607 w 5773150"/>
              <a:gd name="connsiteY13" fmla="*/ 554743 h 6858000"/>
              <a:gd name="connsiteX14" fmla="*/ 5723119 w 5773150"/>
              <a:gd name="connsiteY14" fmla="*/ 566363 h 6858000"/>
              <a:gd name="connsiteX15" fmla="*/ 5721446 w 5773150"/>
              <a:gd name="connsiteY15" fmla="*/ 569374 h 6858000"/>
              <a:gd name="connsiteX16" fmla="*/ 5727098 w 5773150"/>
              <a:gd name="connsiteY16" fmla="*/ 625703 h 6858000"/>
              <a:gd name="connsiteX17" fmla="*/ 5718199 w 5773150"/>
              <a:gd name="connsiteY17" fmla="*/ 672062 h 6858000"/>
              <a:gd name="connsiteX18" fmla="*/ 5721559 w 5773150"/>
              <a:gd name="connsiteY18" fmla="*/ 799708 h 6858000"/>
              <a:gd name="connsiteX19" fmla="*/ 5706600 w 5773150"/>
              <a:gd name="connsiteY19" fmla="*/ 996786 h 6858000"/>
              <a:gd name="connsiteX20" fmla="*/ 5698779 w 5773150"/>
              <a:gd name="connsiteY20" fmla="*/ 1123394 h 6858000"/>
              <a:gd name="connsiteX21" fmla="*/ 5731557 w 5773150"/>
              <a:gd name="connsiteY21" fmla="*/ 1202870 h 6858000"/>
              <a:gd name="connsiteX22" fmla="*/ 5736580 w 5773150"/>
              <a:gd name="connsiteY22" fmla="*/ 1215292 h 6858000"/>
              <a:gd name="connsiteX23" fmla="*/ 5735505 w 5773150"/>
              <a:gd name="connsiteY23" fmla="*/ 1217172 h 6858000"/>
              <a:gd name="connsiteX24" fmla="*/ 5736321 w 5773150"/>
              <a:gd name="connsiteY24" fmla="*/ 1232680 h 6858000"/>
              <a:gd name="connsiteX25" fmla="*/ 5739880 w 5773150"/>
              <a:gd name="connsiteY25" fmla="*/ 1235358 h 6858000"/>
              <a:gd name="connsiteX26" fmla="*/ 5741500 w 5773150"/>
              <a:gd name="connsiteY26" fmla="*/ 1245773 h 6858000"/>
              <a:gd name="connsiteX27" fmla="*/ 5747543 w 5773150"/>
              <a:gd name="connsiteY27" fmla="*/ 1265687 h 6858000"/>
              <a:gd name="connsiteX28" fmla="*/ 5746000 w 5773150"/>
              <a:gd name="connsiteY28" fmla="*/ 1269978 h 6858000"/>
              <a:gd name="connsiteX29" fmla="*/ 5713210 w 5773150"/>
              <a:gd name="connsiteY29" fmla="*/ 1375228 h 6858000"/>
              <a:gd name="connsiteX30" fmla="*/ 5718231 w 5773150"/>
              <a:gd name="connsiteY30" fmla="*/ 1407489 h 6858000"/>
              <a:gd name="connsiteX31" fmla="*/ 5718549 w 5773150"/>
              <a:gd name="connsiteY31" fmla="*/ 1414144 h 6858000"/>
              <a:gd name="connsiteX32" fmla="*/ 5718270 w 5773150"/>
              <a:gd name="connsiteY32" fmla="*/ 1414342 h 6858000"/>
              <a:gd name="connsiteX33" fmla="*/ 5718039 w 5773150"/>
              <a:gd name="connsiteY33" fmla="*/ 1421494 h 6858000"/>
              <a:gd name="connsiteX34" fmla="*/ 5719130 w 5773150"/>
              <a:gd name="connsiteY34" fmla="*/ 1426276 h 6858000"/>
              <a:gd name="connsiteX35" fmla="*/ 5719749 w 5773150"/>
              <a:gd name="connsiteY35" fmla="*/ 1439183 h 6858000"/>
              <a:gd name="connsiteX36" fmla="*/ 5718068 w 5773150"/>
              <a:gd name="connsiteY36" fmla="*/ 1444070 h 6858000"/>
              <a:gd name="connsiteX37" fmla="*/ 5683760 w 5773150"/>
              <a:gd name="connsiteY37" fmla="*/ 1484872 h 6858000"/>
              <a:gd name="connsiteX38" fmla="*/ 5655213 w 5773150"/>
              <a:gd name="connsiteY38" fmla="*/ 1570335 h 6858000"/>
              <a:gd name="connsiteX39" fmla="*/ 5630336 w 5773150"/>
              <a:gd name="connsiteY39" fmla="*/ 1655809 h 6858000"/>
              <a:gd name="connsiteX40" fmla="*/ 5622971 w 5773150"/>
              <a:gd name="connsiteY40" fmla="*/ 1687176 h 6858000"/>
              <a:gd name="connsiteX41" fmla="*/ 5602601 w 5773150"/>
              <a:gd name="connsiteY41" fmla="*/ 1741240 h 6858000"/>
              <a:gd name="connsiteX42" fmla="*/ 5588781 w 5773150"/>
              <a:gd name="connsiteY42" fmla="*/ 1764858 h 6858000"/>
              <a:gd name="connsiteX43" fmla="*/ 5588947 w 5773150"/>
              <a:gd name="connsiteY43" fmla="*/ 1766091 h 6858000"/>
              <a:gd name="connsiteX44" fmla="*/ 5585214 w 5773150"/>
              <a:gd name="connsiteY44" fmla="*/ 1767564 h 6858000"/>
              <a:gd name="connsiteX45" fmla="*/ 5582552 w 5773150"/>
              <a:gd name="connsiteY45" fmla="*/ 1771907 h 6858000"/>
              <a:gd name="connsiteX46" fmla="*/ 5580211 w 5773150"/>
              <a:gd name="connsiteY46" fmla="*/ 1785016 h 6858000"/>
              <a:gd name="connsiteX47" fmla="*/ 5580144 w 5773150"/>
              <a:gd name="connsiteY47" fmla="*/ 1790155 h 6858000"/>
              <a:gd name="connsiteX48" fmla="*/ 5578316 w 5773150"/>
              <a:gd name="connsiteY48" fmla="*/ 1797230 h 6858000"/>
              <a:gd name="connsiteX49" fmla="*/ 5578012 w 5773150"/>
              <a:gd name="connsiteY49" fmla="*/ 1797341 h 6858000"/>
              <a:gd name="connsiteX50" fmla="*/ 5576805 w 5773150"/>
              <a:gd name="connsiteY50" fmla="*/ 1804097 h 6858000"/>
              <a:gd name="connsiteX51" fmla="*/ 5574175 w 5773150"/>
              <a:gd name="connsiteY51" fmla="*/ 1837992 h 6858000"/>
              <a:gd name="connsiteX52" fmla="*/ 5538573 w 5773150"/>
              <a:gd name="connsiteY52" fmla="*/ 1874590 h 6858000"/>
              <a:gd name="connsiteX53" fmla="*/ 5529775 w 5773150"/>
              <a:gd name="connsiteY53" fmla="*/ 1891237 h 6858000"/>
              <a:gd name="connsiteX54" fmla="*/ 5523694 w 5773150"/>
              <a:gd name="connsiteY54" fmla="*/ 1899776 h 6858000"/>
              <a:gd name="connsiteX55" fmla="*/ 5522424 w 5773150"/>
              <a:gd name="connsiteY55" fmla="*/ 1900078 h 6858000"/>
              <a:gd name="connsiteX56" fmla="*/ 5520031 w 5773150"/>
              <a:gd name="connsiteY56" fmla="*/ 1932606 h 6858000"/>
              <a:gd name="connsiteX57" fmla="*/ 5517631 w 5773150"/>
              <a:gd name="connsiteY57" fmla="*/ 1936394 h 6858000"/>
              <a:gd name="connsiteX58" fmla="*/ 5518736 w 5773150"/>
              <a:gd name="connsiteY58" fmla="*/ 1958275 h 6858000"/>
              <a:gd name="connsiteX59" fmla="*/ 5520575 w 5773150"/>
              <a:gd name="connsiteY59" fmla="*/ 1973057 h 6858000"/>
              <a:gd name="connsiteX60" fmla="*/ 5494788 w 5773150"/>
              <a:gd name="connsiteY60" fmla="*/ 2160875 h 6858000"/>
              <a:gd name="connsiteX61" fmla="*/ 5495547 w 5773150"/>
              <a:gd name="connsiteY61" fmla="*/ 2270995 h 6858000"/>
              <a:gd name="connsiteX62" fmla="*/ 5473327 w 5773150"/>
              <a:gd name="connsiteY62" fmla="*/ 2341361 h 6858000"/>
              <a:gd name="connsiteX63" fmla="*/ 5444557 w 5773150"/>
              <a:gd name="connsiteY63" fmla="*/ 2359357 h 6858000"/>
              <a:gd name="connsiteX64" fmla="*/ 5410799 w 5773150"/>
              <a:gd name="connsiteY64" fmla="*/ 2539631 h 6858000"/>
              <a:gd name="connsiteX65" fmla="*/ 5392086 w 5773150"/>
              <a:gd name="connsiteY65" fmla="*/ 2583107 h 6858000"/>
              <a:gd name="connsiteX66" fmla="*/ 5396221 w 5773150"/>
              <a:gd name="connsiteY66" fmla="*/ 2626625 h 6858000"/>
              <a:gd name="connsiteX67" fmla="*/ 5384605 w 5773150"/>
              <a:gd name="connsiteY67" fmla="*/ 2641276 h 6858000"/>
              <a:gd name="connsiteX68" fmla="*/ 5382375 w 5773150"/>
              <a:gd name="connsiteY68" fmla="*/ 2643748 h 6858000"/>
              <a:gd name="connsiteX69" fmla="*/ 5378376 w 5773150"/>
              <a:gd name="connsiteY69" fmla="*/ 2654882 h 6858000"/>
              <a:gd name="connsiteX70" fmla="*/ 5371098 w 5773150"/>
              <a:gd name="connsiteY70" fmla="*/ 2656453 h 6858000"/>
              <a:gd name="connsiteX71" fmla="*/ 5360670 w 5773150"/>
              <a:gd name="connsiteY71" fmla="*/ 2672090 h 6858000"/>
              <a:gd name="connsiteX72" fmla="*/ 5355023 w 5773150"/>
              <a:gd name="connsiteY72" fmla="*/ 2693024 h 6858000"/>
              <a:gd name="connsiteX73" fmla="*/ 5334290 w 5773150"/>
              <a:gd name="connsiteY73" fmla="*/ 2767224 h 6858000"/>
              <a:gd name="connsiteX74" fmla="*/ 5334675 w 5773150"/>
              <a:gd name="connsiteY74" fmla="*/ 2780287 h 6858000"/>
              <a:gd name="connsiteX75" fmla="*/ 5318729 w 5773150"/>
              <a:gd name="connsiteY75" fmla="*/ 2818533 h 6858000"/>
              <a:gd name="connsiteX76" fmla="*/ 5308395 w 5773150"/>
              <a:gd name="connsiteY76" fmla="*/ 2853605 h 6858000"/>
              <a:gd name="connsiteX77" fmla="*/ 5305322 w 5773150"/>
              <a:gd name="connsiteY77" fmla="*/ 2877253 h 6858000"/>
              <a:gd name="connsiteX78" fmla="*/ 5301489 w 5773150"/>
              <a:gd name="connsiteY78" fmla="*/ 2882681 h 6858000"/>
              <a:gd name="connsiteX79" fmla="*/ 5294118 w 5773150"/>
              <a:gd name="connsiteY79" fmla="*/ 2905402 h 6858000"/>
              <a:gd name="connsiteX80" fmla="*/ 5294526 w 5773150"/>
              <a:gd name="connsiteY80" fmla="*/ 2918038 h 6858000"/>
              <a:gd name="connsiteX81" fmla="*/ 5283716 w 5773150"/>
              <a:gd name="connsiteY81" fmla="*/ 2927650 h 6858000"/>
              <a:gd name="connsiteX82" fmla="*/ 5277240 w 5773150"/>
              <a:gd name="connsiteY82" fmla="*/ 2929023 h 6858000"/>
              <a:gd name="connsiteX83" fmla="*/ 5275633 w 5773150"/>
              <a:gd name="connsiteY83" fmla="*/ 2946120 h 6858000"/>
              <a:gd name="connsiteX84" fmla="*/ 5266576 w 5773150"/>
              <a:gd name="connsiteY84" fmla="*/ 2958163 h 6858000"/>
              <a:gd name="connsiteX85" fmla="*/ 5267255 w 5773150"/>
              <a:gd name="connsiteY85" fmla="*/ 2970848 h 6858000"/>
              <a:gd name="connsiteX86" fmla="*/ 5265185 w 5773150"/>
              <a:gd name="connsiteY86" fmla="*/ 2975513 h 6858000"/>
              <a:gd name="connsiteX87" fmla="*/ 5259313 w 5773150"/>
              <a:gd name="connsiteY87" fmla="*/ 2986924 h 6858000"/>
              <a:gd name="connsiteX88" fmla="*/ 5247802 w 5773150"/>
              <a:gd name="connsiteY88" fmla="*/ 3006258 h 6858000"/>
              <a:gd name="connsiteX89" fmla="*/ 5245279 w 5773150"/>
              <a:gd name="connsiteY89" fmla="*/ 3012562 h 6858000"/>
              <a:gd name="connsiteX90" fmla="*/ 5232206 w 5773150"/>
              <a:gd name="connsiteY90" fmla="*/ 3024355 h 6858000"/>
              <a:gd name="connsiteX91" fmla="*/ 5217115 w 5773150"/>
              <a:gd name="connsiteY91" fmla="*/ 3049786 h 6858000"/>
              <a:gd name="connsiteX92" fmla="*/ 5176572 w 5773150"/>
              <a:gd name="connsiteY92" fmla="*/ 3090998 h 6858000"/>
              <a:gd name="connsiteX93" fmla="*/ 5155861 w 5773150"/>
              <a:gd name="connsiteY93" fmla="*/ 3116019 h 6858000"/>
              <a:gd name="connsiteX94" fmla="*/ 5138549 w 5773150"/>
              <a:gd name="connsiteY94" fmla="*/ 3132106 h 6858000"/>
              <a:gd name="connsiteX95" fmla="*/ 5106546 w 5773150"/>
              <a:gd name="connsiteY95" fmla="*/ 3184456 h 6858000"/>
              <a:gd name="connsiteX96" fmla="*/ 5058542 w 5773150"/>
              <a:gd name="connsiteY96" fmla="*/ 3275999 h 6858000"/>
              <a:gd name="connsiteX97" fmla="*/ 5047232 w 5773150"/>
              <a:gd name="connsiteY97" fmla="*/ 3294370 h 6858000"/>
              <a:gd name="connsiteX98" fmla="*/ 5033169 w 5773150"/>
              <a:gd name="connsiteY98" fmla="*/ 3305717 h 6858000"/>
              <a:gd name="connsiteX99" fmla="*/ 5026122 w 5773150"/>
              <a:gd name="connsiteY99" fmla="*/ 3304478 h 6858000"/>
              <a:gd name="connsiteX100" fmla="*/ 5019204 w 5773150"/>
              <a:gd name="connsiteY100" fmla="*/ 3313868 h 6858000"/>
              <a:gd name="connsiteX101" fmla="*/ 5016458 w 5773150"/>
              <a:gd name="connsiteY101" fmla="*/ 3315437 h 6858000"/>
              <a:gd name="connsiteX102" fmla="*/ 5001612 w 5773150"/>
              <a:gd name="connsiteY102" fmla="*/ 3325366 h 6858000"/>
              <a:gd name="connsiteX103" fmla="*/ 4992447 w 5773150"/>
              <a:gd name="connsiteY103" fmla="*/ 3369627 h 6858000"/>
              <a:gd name="connsiteX104" fmla="*/ 4962640 w 5773150"/>
              <a:gd name="connsiteY104" fmla="*/ 3405111 h 6858000"/>
              <a:gd name="connsiteX105" fmla="*/ 4885437 w 5773150"/>
              <a:gd name="connsiteY105" fmla="*/ 3542476 h 6858000"/>
              <a:gd name="connsiteX106" fmla="*/ 4847328 w 5773150"/>
              <a:gd name="connsiteY106" fmla="*/ 3575653 h 6858000"/>
              <a:gd name="connsiteX107" fmla="*/ 4767104 w 5773150"/>
              <a:gd name="connsiteY107" fmla="*/ 3661469 h 6858000"/>
              <a:gd name="connsiteX108" fmla="*/ 4704780 w 5773150"/>
              <a:gd name="connsiteY108" fmla="*/ 3873639 h 6858000"/>
              <a:gd name="connsiteX109" fmla="*/ 4706808 w 5773150"/>
              <a:gd name="connsiteY109" fmla="*/ 3888925 h 6858000"/>
              <a:gd name="connsiteX110" fmla="*/ 4704311 w 5773150"/>
              <a:gd name="connsiteY110" fmla="*/ 3903419 h 6858000"/>
              <a:gd name="connsiteX111" fmla="*/ 4702575 w 5773150"/>
              <a:gd name="connsiteY111" fmla="*/ 3904376 h 6858000"/>
              <a:gd name="connsiteX112" fmla="*/ 4695419 w 5773150"/>
              <a:gd name="connsiteY112" fmla="*/ 3918796 h 6858000"/>
              <a:gd name="connsiteX113" fmla="*/ 4696713 w 5773150"/>
              <a:gd name="connsiteY113" fmla="*/ 3923588 h 6858000"/>
              <a:gd name="connsiteX114" fmla="*/ 4692700 w 5773150"/>
              <a:gd name="connsiteY114" fmla="*/ 3933994 h 6858000"/>
              <a:gd name="connsiteX115" fmla="*/ 4687213 w 5773150"/>
              <a:gd name="connsiteY115" fmla="*/ 3955874 h 6858000"/>
              <a:gd name="connsiteX116" fmla="*/ 4683919 w 5773150"/>
              <a:gd name="connsiteY116" fmla="*/ 3958674 h 6858000"/>
              <a:gd name="connsiteX117" fmla="*/ 4606919 w 5773150"/>
              <a:gd name="connsiteY117" fmla="*/ 4030764 h 6858000"/>
              <a:gd name="connsiteX118" fmla="*/ 4591395 w 5773150"/>
              <a:gd name="connsiteY118" fmla="*/ 4069165 h 6858000"/>
              <a:gd name="connsiteX119" fmla="*/ 4591089 w 5773150"/>
              <a:gd name="connsiteY119" fmla="*/ 4069157 h 6858000"/>
              <a:gd name="connsiteX120" fmla="*/ 4587337 w 5773150"/>
              <a:gd name="connsiteY120" fmla="*/ 4075398 h 6858000"/>
              <a:gd name="connsiteX121" fmla="*/ 4585754 w 5773150"/>
              <a:gd name="connsiteY121" fmla="*/ 4080409 h 6858000"/>
              <a:gd name="connsiteX122" fmla="*/ 4576058 w 5773150"/>
              <a:gd name="connsiteY122" fmla="*/ 4095613 h 6858000"/>
              <a:gd name="connsiteX123" fmla="*/ 4572245 w 5773150"/>
              <a:gd name="connsiteY123" fmla="*/ 4095632 h 6858000"/>
              <a:gd name="connsiteX124" fmla="*/ 4572030 w 5773150"/>
              <a:gd name="connsiteY124" fmla="*/ 4096903 h 6858000"/>
              <a:gd name="connsiteX125" fmla="*/ 4454298 w 5773150"/>
              <a:gd name="connsiteY125" fmla="*/ 4262280 h 6858000"/>
              <a:gd name="connsiteX126" fmla="*/ 4403153 w 5773150"/>
              <a:gd name="connsiteY126" fmla="*/ 4335179 h 6858000"/>
              <a:gd name="connsiteX127" fmla="*/ 4360039 w 5773150"/>
              <a:gd name="connsiteY127" fmla="*/ 4362080 h 6858000"/>
              <a:gd name="connsiteX128" fmla="*/ 4357068 w 5773150"/>
              <a:gd name="connsiteY128" fmla="*/ 4366231 h 6858000"/>
              <a:gd name="connsiteX129" fmla="*/ 4353801 w 5773150"/>
              <a:gd name="connsiteY129" fmla="*/ 4379126 h 6858000"/>
              <a:gd name="connsiteX130" fmla="*/ 4353370 w 5773150"/>
              <a:gd name="connsiteY130" fmla="*/ 4384233 h 6858000"/>
              <a:gd name="connsiteX131" fmla="*/ 4351043 w 5773150"/>
              <a:gd name="connsiteY131" fmla="*/ 4391157 h 6858000"/>
              <a:gd name="connsiteX132" fmla="*/ 4350731 w 5773150"/>
              <a:gd name="connsiteY132" fmla="*/ 4391247 h 6858000"/>
              <a:gd name="connsiteX133" fmla="*/ 4349047 w 5773150"/>
              <a:gd name="connsiteY133" fmla="*/ 4397893 h 6858000"/>
              <a:gd name="connsiteX134" fmla="*/ 4344022 w 5773150"/>
              <a:gd name="connsiteY134" fmla="*/ 4431453 h 6858000"/>
              <a:gd name="connsiteX135" fmla="*/ 4305819 w 5773150"/>
              <a:gd name="connsiteY135" fmla="*/ 4465595 h 6858000"/>
              <a:gd name="connsiteX136" fmla="*/ 4295842 w 5773150"/>
              <a:gd name="connsiteY136" fmla="*/ 4481597 h 6858000"/>
              <a:gd name="connsiteX137" fmla="*/ 4289154 w 5773150"/>
              <a:gd name="connsiteY137" fmla="*/ 4489703 h 6858000"/>
              <a:gd name="connsiteX138" fmla="*/ 4287862 w 5773150"/>
              <a:gd name="connsiteY138" fmla="*/ 4489926 h 6858000"/>
              <a:gd name="connsiteX139" fmla="*/ 4283172 w 5773150"/>
              <a:gd name="connsiteY139" fmla="*/ 4522137 h 6858000"/>
              <a:gd name="connsiteX140" fmla="*/ 4280503 w 5773150"/>
              <a:gd name="connsiteY140" fmla="*/ 4525754 h 6858000"/>
              <a:gd name="connsiteX141" fmla="*/ 4280064 w 5773150"/>
              <a:gd name="connsiteY141" fmla="*/ 4547595 h 6858000"/>
              <a:gd name="connsiteX142" fmla="*/ 4278441 w 5773150"/>
              <a:gd name="connsiteY142" fmla="*/ 4558429 h 6858000"/>
              <a:gd name="connsiteX143" fmla="*/ 4280863 w 5773150"/>
              <a:gd name="connsiteY143" fmla="*/ 4562417 h 6858000"/>
              <a:gd name="connsiteX144" fmla="*/ 4277004 w 5773150"/>
              <a:gd name="connsiteY144" fmla="*/ 4577939 h 6858000"/>
              <a:gd name="connsiteX145" fmla="*/ 4275476 w 5773150"/>
              <a:gd name="connsiteY145" fmla="*/ 4579371 h 6858000"/>
              <a:gd name="connsiteX146" fmla="*/ 4276334 w 5773150"/>
              <a:gd name="connsiteY146" fmla="*/ 4593473 h 6858000"/>
              <a:gd name="connsiteX147" fmla="*/ 4281939 w 5773150"/>
              <a:gd name="connsiteY147" fmla="*/ 4606870 h 6858000"/>
              <a:gd name="connsiteX148" fmla="*/ 4233839 w 5773150"/>
              <a:gd name="connsiteY148" fmla="*/ 4733904 h 6858000"/>
              <a:gd name="connsiteX149" fmla="*/ 4234794 w 5773150"/>
              <a:gd name="connsiteY149" fmla="*/ 4857271 h 6858000"/>
              <a:gd name="connsiteX150" fmla="*/ 4207596 w 5773150"/>
              <a:gd name="connsiteY150" fmla="*/ 4925868 h 6858000"/>
              <a:gd name="connsiteX151" fmla="*/ 4177540 w 5773150"/>
              <a:gd name="connsiteY151" fmla="*/ 4941939 h 6858000"/>
              <a:gd name="connsiteX152" fmla="*/ 4131041 w 5773150"/>
              <a:gd name="connsiteY152" fmla="*/ 5119156 h 6858000"/>
              <a:gd name="connsiteX153" fmla="*/ 4109250 w 5773150"/>
              <a:gd name="connsiteY153" fmla="*/ 5161219 h 6858000"/>
              <a:gd name="connsiteX154" fmla="*/ 4110314 w 5773150"/>
              <a:gd name="connsiteY154" fmla="*/ 5204785 h 6858000"/>
              <a:gd name="connsiteX155" fmla="*/ 4097659 w 5773150"/>
              <a:gd name="connsiteY155" fmla="*/ 5218622 h 6858000"/>
              <a:gd name="connsiteX156" fmla="*/ 4095256 w 5773150"/>
              <a:gd name="connsiteY156" fmla="*/ 5220937 h 6858000"/>
              <a:gd name="connsiteX157" fmla="*/ 4090467 w 5773150"/>
              <a:gd name="connsiteY157" fmla="*/ 5231761 h 6858000"/>
              <a:gd name="connsiteX158" fmla="*/ 4083075 w 5773150"/>
              <a:gd name="connsiteY158" fmla="*/ 5232862 h 6858000"/>
              <a:gd name="connsiteX159" fmla="*/ 4037326 w 5773150"/>
              <a:gd name="connsiteY159" fmla="*/ 5367558 h 6858000"/>
              <a:gd name="connsiteX160" fmla="*/ 4017249 w 5773150"/>
              <a:gd name="connsiteY160" fmla="*/ 5425813 h 6858000"/>
              <a:gd name="connsiteX161" fmla="*/ 4003539 w 5773150"/>
              <a:gd name="connsiteY161" fmla="*/ 5446090 h 6858000"/>
              <a:gd name="connsiteX162" fmla="*/ 3957205 w 5773150"/>
              <a:gd name="connsiteY162" fmla="*/ 5526392 h 6858000"/>
              <a:gd name="connsiteX163" fmla="*/ 3923369 w 5773150"/>
              <a:gd name="connsiteY163" fmla="*/ 5597055 h 6858000"/>
              <a:gd name="connsiteX164" fmla="*/ 3924699 w 5773150"/>
              <a:gd name="connsiteY164" fmla="*/ 5656420 h 6858000"/>
              <a:gd name="connsiteX165" fmla="*/ 3918490 w 5773150"/>
              <a:gd name="connsiteY165" fmla="*/ 5659739 h 6858000"/>
              <a:gd name="connsiteX166" fmla="*/ 3906741 w 5773150"/>
              <a:gd name="connsiteY166" fmla="*/ 5696859 h 6858000"/>
              <a:gd name="connsiteX167" fmla="*/ 3896975 w 5773150"/>
              <a:gd name="connsiteY167" fmla="*/ 5836200 h 6858000"/>
              <a:gd name="connsiteX168" fmla="*/ 3873147 w 5773150"/>
              <a:gd name="connsiteY168" fmla="*/ 5908482 h 6858000"/>
              <a:gd name="connsiteX169" fmla="*/ 3859627 w 5773150"/>
              <a:gd name="connsiteY169" fmla="*/ 5932636 h 6858000"/>
              <a:gd name="connsiteX170" fmla="*/ 3837289 w 5773150"/>
              <a:gd name="connsiteY170" fmla="*/ 5973195 h 6858000"/>
              <a:gd name="connsiteX171" fmla="*/ 3808128 w 5773150"/>
              <a:gd name="connsiteY171" fmla="*/ 5999815 h 6858000"/>
              <a:gd name="connsiteX172" fmla="*/ 3794389 w 5773150"/>
              <a:gd name="connsiteY172" fmla="*/ 6035197 h 6858000"/>
              <a:gd name="connsiteX173" fmla="*/ 3807321 w 5773150"/>
              <a:gd name="connsiteY173" fmla="*/ 6048196 h 6858000"/>
              <a:gd name="connsiteX174" fmla="*/ 3755396 w 5773150"/>
              <a:gd name="connsiteY174" fmla="*/ 6139024 h 6858000"/>
              <a:gd name="connsiteX175" fmla="*/ 3741103 w 5773150"/>
              <a:gd name="connsiteY175" fmla="*/ 6171711 h 6858000"/>
              <a:gd name="connsiteX176" fmla="*/ 3697544 w 5773150"/>
              <a:gd name="connsiteY176" fmla="*/ 6259653 h 6858000"/>
              <a:gd name="connsiteX177" fmla="*/ 3650470 w 5773150"/>
              <a:gd name="connsiteY177" fmla="*/ 6346715 h 6858000"/>
              <a:gd name="connsiteX178" fmla="*/ 3603128 w 5773150"/>
              <a:gd name="connsiteY178" fmla="*/ 6392515 h 6858000"/>
              <a:gd name="connsiteX179" fmla="*/ 3566534 w 5773150"/>
              <a:gd name="connsiteY179" fmla="*/ 6464704 h 6858000"/>
              <a:gd name="connsiteX180" fmla="*/ 3557558 w 5773150"/>
              <a:gd name="connsiteY180" fmla="*/ 6475940 h 6858000"/>
              <a:gd name="connsiteX181" fmla="*/ 3467778 w 5773150"/>
              <a:gd name="connsiteY181" fmla="*/ 6598594 h 6858000"/>
              <a:gd name="connsiteX182" fmla="*/ 3406680 w 5773150"/>
              <a:gd name="connsiteY182" fmla="*/ 6665163 h 6858000"/>
              <a:gd name="connsiteX183" fmla="*/ 3298660 w 5773150"/>
              <a:gd name="connsiteY183" fmla="*/ 6829172 h 6858000"/>
              <a:gd name="connsiteX184" fmla="*/ 3279359 w 5773150"/>
              <a:gd name="connsiteY184" fmla="*/ 6858000 h 6858000"/>
              <a:gd name="connsiteX185" fmla="*/ 0 w 5773150"/>
              <a:gd name="connsiteY18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5773150" h="6858000">
                <a:moveTo>
                  <a:pt x="0" y="0"/>
                </a:moveTo>
                <a:lnTo>
                  <a:pt x="5743678" y="0"/>
                </a:lnTo>
                <a:lnTo>
                  <a:pt x="5751391" y="30573"/>
                </a:lnTo>
                <a:cubicBezTo>
                  <a:pt x="5755183" y="41656"/>
                  <a:pt x="5760175" y="52820"/>
                  <a:pt x="5766902" y="64019"/>
                </a:cubicBezTo>
                <a:cubicBezTo>
                  <a:pt x="5775432" y="73156"/>
                  <a:pt x="5775199" y="90194"/>
                  <a:pt x="5766384" y="102070"/>
                </a:cubicBezTo>
                <a:cubicBezTo>
                  <a:pt x="5764867" y="104110"/>
                  <a:pt x="5763145" y="105922"/>
                  <a:pt x="5761277" y="107443"/>
                </a:cubicBezTo>
                <a:cubicBezTo>
                  <a:pt x="5758933" y="139641"/>
                  <a:pt x="5754809" y="258542"/>
                  <a:pt x="5752316" y="295258"/>
                </a:cubicBezTo>
                <a:cubicBezTo>
                  <a:pt x="5738492" y="294758"/>
                  <a:pt x="5757608" y="318519"/>
                  <a:pt x="5746314" y="327740"/>
                </a:cubicBezTo>
                <a:cubicBezTo>
                  <a:pt x="5736871" y="333999"/>
                  <a:pt x="5740467" y="342667"/>
                  <a:pt x="5738881" y="351315"/>
                </a:cubicBezTo>
                <a:cubicBezTo>
                  <a:pt x="5730234" y="361036"/>
                  <a:pt x="5731385" y="400223"/>
                  <a:pt x="5736461" y="411657"/>
                </a:cubicBezTo>
                <a:cubicBezTo>
                  <a:pt x="5756734" y="441057"/>
                  <a:pt x="5724191" y="487822"/>
                  <a:pt x="5739349" y="511819"/>
                </a:cubicBezTo>
                <a:cubicBezTo>
                  <a:pt x="5740531" y="519425"/>
                  <a:pt x="5740006" y="526440"/>
                  <a:pt x="5738426" y="533052"/>
                </a:cubicBezTo>
                <a:lnTo>
                  <a:pt x="5731528" y="550926"/>
                </a:lnTo>
                <a:lnTo>
                  <a:pt x="5724607" y="554743"/>
                </a:lnTo>
                <a:lnTo>
                  <a:pt x="5723119" y="566363"/>
                </a:lnTo>
                <a:lnTo>
                  <a:pt x="5721446" y="569374"/>
                </a:lnTo>
                <a:cubicBezTo>
                  <a:pt x="5722109" y="579264"/>
                  <a:pt x="5727640" y="608589"/>
                  <a:pt x="5727098" y="625703"/>
                </a:cubicBezTo>
                <a:cubicBezTo>
                  <a:pt x="5720765" y="657876"/>
                  <a:pt x="5748028" y="639054"/>
                  <a:pt x="5718199" y="672062"/>
                </a:cubicBezTo>
                <a:cubicBezTo>
                  <a:pt x="5728541" y="727155"/>
                  <a:pt x="5696651" y="752273"/>
                  <a:pt x="5721559" y="799708"/>
                </a:cubicBezTo>
                <a:cubicBezTo>
                  <a:pt x="5723793" y="864308"/>
                  <a:pt x="5706512" y="931254"/>
                  <a:pt x="5706600" y="996786"/>
                </a:cubicBezTo>
                <a:cubicBezTo>
                  <a:pt x="5701422" y="1044681"/>
                  <a:pt x="5722027" y="1077722"/>
                  <a:pt x="5698779" y="1123394"/>
                </a:cubicBezTo>
                <a:cubicBezTo>
                  <a:pt x="5702808" y="1126021"/>
                  <a:pt x="5729183" y="1198935"/>
                  <a:pt x="5731557" y="1202870"/>
                </a:cubicBezTo>
                <a:lnTo>
                  <a:pt x="5736580" y="1215292"/>
                </a:lnTo>
                <a:lnTo>
                  <a:pt x="5735505" y="1217172"/>
                </a:lnTo>
                <a:cubicBezTo>
                  <a:pt x="5733380" y="1225092"/>
                  <a:pt x="5734203" y="1229635"/>
                  <a:pt x="5736321" y="1232680"/>
                </a:cubicBezTo>
                <a:lnTo>
                  <a:pt x="5739880" y="1235358"/>
                </a:lnTo>
                <a:lnTo>
                  <a:pt x="5741500" y="1245773"/>
                </a:lnTo>
                <a:lnTo>
                  <a:pt x="5747543" y="1265687"/>
                </a:lnTo>
                <a:lnTo>
                  <a:pt x="5746000" y="1269978"/>
                </a:lnTo>
                <a:lnTo>
                  <a:pt x="5713210" y="1375228"/>
                </a:lnTo>
                <a:cubicBezTo>
                  <a:pt x="5715338" y="1385493"/>
                  <a:pt x="5717065" y="1396315"/>
                  <a:pt x="5718231" y="1407489"/>
                </a:cubicBezTo>
                <a:lnTo>
                  <a:pt x="5718549" y="1414144"/>
                </a:lnTo>
                <a:lnTo>
                  <a:pt x="5718270" y="1414342"/>
                </a:lnTo>
                <a:cubicBezTo>
                  <a:pt x="5717731" y="1415932"/>
                  <a:pt x="5717607" y="1418173"/>
                  <a:pt x="5718039" y="1421494"/>
                </a:cubicBezTo>
                <a:lnTo>
                  <a:pt x="5719130" y="1426276"/>
                </a:lnTo>
                <a:lnTo>
                  <a:pt x="5719749" y="1439183"/>
                </a:lnTo>
                <a:lnTo>
                  <a:pt x="5718068" y="1444070"/>
                </a:lnTo>
                <a:cubicBezTo>
                  <a:pt x="5706546" y="1461201"/>
                  <a:pt x="5668509" y="1454838"/>
                  <a:pt x="5683760" y="1484872"/>
                </a:cubicBezTo>
                <a:cubicBezTo>
                  <a:pt x="5674680" y="1518718"/>
                  <a:pt x="5649677" y="1535628"/>
                  <a:pt x="5655213" y="1570335"/>
                </a:cubicBezTo>
                <a:cubicBezTo>
                  <a:pt x="5646629" y="1601999"/>
                  <a:pt x="5631412" y="1627433"/>
                  <a:pt x="5630336" y="1655809"/>
                </a:cubicBezTo>
                <a:cubicBezTo>
                  <a:pt x="5621171" y="1665112"/>
                  <a:pt x="5615969" y="1674755"/>
                  <a:pt x="5622971" y="1687176"/>
                </a:cubicBezTo>
                <a:cubicBezTo>
                  <a:pt x="5612223" y="1716027"/>
                  <a:pt x="5596756" y="1719733"/>
                  <a:pt x="5602601" y="1741240"/>
                </a:cubicBezTo>
                <a:cubicBezTo>
                  <a:pt x="5576295" y="1752284"/>
                  <a:pt x="5584462" y="1755416"/>
                  <a:pt x="5588781" y="1764858"/>
                </a:cubicBezTo>
                <a:lnTo>
                  <a:pt x="5588947" y="1766091"/>
                </a:lnTo>
                <a:lnTo>
                  <a:pt x="5585214" y="1767564"/>
                </a:lnTo>
                <a:lnTo>
                  <a:pt x="5582552" y="1771907"/>
                </a:lnTo>
                <a:lnTo>
                  <a:pt x="5580211" y="1785016"/>
                </a:lnTo>
                <a:lnTo>
                  <a:pt x="5580144" y="1790155"/>
                </a:lnTo>
                <a:cubicBezTo>
                  <a:pt x="5579795" y="1793615"/>
                  <a:pt x="5579174" y="1795816"/>
                  <a:pt x="5578316" y="1797230"/>
                </a:cubicBezTo>
                <a:lnTo>
                  <a:pt x="5578012" y="1797341"/>
                </a:lnTo>
                <a:lnTo>
                  <a:pt x="5576805" y="1804097"/>
                </a:lnTo>
                <a:cubicBezTo>
                  <a:pt x="5575363" y="1815650"/>
                  <a:pt x="5574518" y="1827037"/>
                  <a:pt x="5574175" y="1837992"/>
                </a:cubicBezTo>
                <a:cubicBezTo>
                  <a:pt x="5557462" y="1843069"/>
                  <a:pt x="5564796" y="1885741"/>
                  <a:pt x="5538573" y="1874590"/>
                </a:cubicBezTo>
                <a:cubicBezTo>
                  <a:pt x="5537299" y="1889161"/>
                  <a:pt x="5546475" y="1900511"/>
                  <a:pt x="5529775" y="1891237"/>
                </a:cubicBezTo>
                <a:cubicBezTo>
                  <a:pt x="5528841" y="1895903"/>
                  <a:pt x="5526597" y="1898352"/>
                  <a:pt x="5523694" y="1899776"/>
                </a:cubicBezTo>
                <a:lnTo>
                  <a:pt x="5522424" y="1900078"/>
                </a:lnTo>
                <a:lnTo>
                  <a:pt x="5520031" y="1932606"/>
                </a:lnTo>
                <a:lnTo>
                  <a:pt x="5517631" y="1936394"/>
                </a:lnTo>
                <a:lnTo>
                  <a:pt x="5518736" y="1958275"/>
                </a:lnTo>
                <a:lnTo>
                  <a:pt x="5520575" y="1973057"/>
                </a:lnTo>
                <a:lnTo>
                  <a:pt x="5494788" y="2160875"/>
                </a:lnTo>
                <a:cubicBezTo>
                  <a:pt x="5491310" y="2207647"/>
                  <a:pt x="5503036" y="2214838"/>
                  <a:pt x="5495547" y="2270995"/>
                </a:cubicBezTo>
                <a:cubicBezTo>
                  <a:pt x="5458835" y="2262012"/>
                  <a:pt x="5510792" y="2386959"/>
                  <a:pt x="5473327" y="2341361"/>
                </a:cubicBezTo>
                <a:cubicBezTo>
                  <a:pt x="5472407" y="2358369"/>
                  <a:pt x="5453871" y="2371442"/>
                  <a:pt x="5444557" y="2359357"/>
                </a:cubicBezTo>
                <a:cubicBezTo>
                  <a:pt x="5456929" y="2414891"/>
                  <a:pt x="5413654" y="2481170"/>
                  <a:pt x="5410799" y="2539631"/>
                </a:cubicBezTo>
                <a:cubicBezTo>
                  <a:pt x="5375706" y="2562954"/>
                  <a:pt x="5405218" y="2552984"/>
                  <a:pt x="5392086" y="2583107"/>
                </a:cubicBezTo>
                <a:cubicBezTo>
                  <a:pt x="5419473" y="2580934"/>
                  <a:pt x="5368223" y="2617657"/>
                  <a:pt x="5396221" y="2626625"/>
                </a:cubicBezTo>
                <a:cubicBezTo>
                  <a:pt x="5392944" y="2631822"/>
                  <a:pt x="5388887" y="2636576"/>
                  <a:pt x="5384605" y="2641276"/>
                </a:cubicBezTo>
                <a:lnTo>
                  <a:pt x="5382375" y="2643748"/>
                </a:lnTo>
                <a:lnTo>
                  <a:pt x="5378376" y="2654882"/>
                </a:lnTo>
                <a:lnTo>
                  <a:pt x="5371098" y="2656453"/>
                </a:lnTo>
                <a:lnTo>
                  <a:pt x="5360670" y="2672090"/>
                </a:lnTo>
                <a:cubicBezTo>
                  <a:pt x="5357715" y="2678188"/>
                  <a:pt x="5355645" y="2685034"/>
                  <a:pt x="5355023" y="2693024"/>
                </a:cubicBezTo>
                <a:cubicBezTo>
                  <a:pt x="5361493" y="2714719"/>
                  <a:pt x="5340211" y="2740505"/>
                  <a:pt x="5334290" y="2767224"/>
                </a:cubicBezTo>
                <a:lnTo>
                  <a:pt x="5334675" y="2780287"/>
                </a:lnTo>
                <a:lnTo>
                  <a:pt x="5318729" y="2818533"/>
                </a:lnTo>
                <a:cubicBezTo>
                  <a:pt x="5314717" y="2829555"/>
                  <a:pt x="5311133" y="2841142"/>
                  <a:pt x="5308395" y="2853605"/>
                </a:cubicBezTo>
                <a:lnTo>
                  <a:pt x="5305322" y="2877253"/>
                </a:lnTo>
                <a:lnTo>
                  <a:pt x="5301489" y="2882681"/>
                </a:lnTo>
                <a:cubicBezTo>
                  <a:pt x="5299075" y="2893219"/>
                  <a:pt x="5303638" y="2909145"/>
                  <a:pt x="5294118" y="2905402"/>
                </a:cubicBezTo>
                <a:lnTo>
                  <a:pt x="5294526" y="2918038"/>
                </a:lnTo>
                <a:lnTo>
                  <a:pt x="5283716" y="2927650"/>
                </a:lnTo>
                <a:cubicBezTo>
                  <a:pt x="5281569" y="2928458"/>
                  <a:pt x="5279386" y="2928919"/>
                  <a:pt x="5277240" y="2929023"/>
                </a:cubicBezTo>
                <a:lnTo>
                  <a:pt x="5275633" y="2946120"/>
                </a:lnTo>
                <a:lnTo>
                  <a:pt x="5266576" y="2958163"/>
                </a:lnTo>
                <a:lnTo>
                  <a:pt x="5267255" y="2970848"/>
                </a:lnTo>
                <a:lnTo>
                  <a:pt x="5265185" y="2975513"/>
                </a:lnTo>
                <a:lnTo>
                  <a:pt x="5259313" y="2986924"/>
                </a:lnTo>
                <a:cubicBezTo>
                  <a:pt x="5255780" y="2992640"/>
                  <a:pt x="5251658" y="2998994"/>
                  <a:pt x="5247802" y="3006258"/>
                </a:cubicBezTo>
                <a:lnTo>
                  <a:pt x="5245279" y="3012562"/>
                </a:lnTo>
                <a:lnTo>
                  <a:pt x="5232206" y="3024355"/>
                </a:lnTo>
                <a:cubicBezTo>
                  <a:pt x="5222427" y="3032866"/>
                  <a:pt x="5215538" y="3039771"/>
                  <a:pt x="5217115" y="3049786"/>
                </a:cubicBezTo>
                <a:cubicBezTo>
                  <a:pt x="5203961" y="3062817"/>
                  <a:pt x="5175346" y="3066969"/>
                  <a:pt x="5176572" y="3090998"/>
                </a:cubicBezTo>
                <a:cubicBezTo>
                  <a:pt x="5166573" y="3081252"/>
                  <a:pt x="5168849" y="3115369"/>
                  <a:pt x="5155861" y="3116019"/>
                </a:cubicBezTo>
                <a:cubicBezTo>
                  <a:pt x="5145726" y="3115265"/>
                  <a:pt x="5144054" y="3125438"/>
                  <a:pt x="5138549" y="3132106"/>
                </a:cubicBezTo>
                <a:cubicBezTo>
                  <a:pt x="5127269" y="3134983"/>
                  <a:pt x="5108506" y="3170815"/>
                  <a:pt x="5106546" y="3184456"/>
                </a:cubicBezTo>
                <a:cubicBezTo>
                  <a:pt x="5106861" y="3224391"/>
                  <a:pt x="5059318" y="3244332"/>
                  <a:pt x="5058542" y="3275999"/>
                </a:cubicBezTo>
                <a:cubicBezTo>
                  <a:pt x="5055611" y="3283596"/>
                  <a:pt x="5051712" y="3289520"/>
                  <a:pt x="5047232" y="3294370"/>
                </a:cubicBezTo>
                <a:lnTo>
                  <a:pt x="5033169" y="3305717"/>
                </a:lnTo>
                <a:cubicBezTo>
                  <a:pt x="5030820" y="3305304"/>
                  <a:pt x="5028471" y="3304890"/>
                  <a:pt x="5026122" y="3304478"/>
                </a:cubicBezTo>
                <a:lnTo>
                  <a:pt x="5019204" y="3313868"/>
                </a:lnTo>
                <a:lnTo>
                  <a:pt x="5016458" y="3315437"/>
                </a:lnTo>
                <a:cubicBezTo>
                  <a:pt x="5011193" y="3318413"/>
                  <a:pt x="5006115" y="3321522"/>
                  <a:pt x="5001612" y="3325366"/>
                </a:cubicBezTo>
                <a:cubicBezTo>
                  <a:pt x="5024263" y="3344866"/>
                  <a:pt x="4967044" y="3361287"/>
                  <a:pt x="4992447" y="3369627"/>
                </a:cubicBezTo>
                <a:cubicBezTo>
                  <a:pt x="4971645" y="3394149"/>
                  <a:pt x="5001283" y="3395653"/>
                  <a:pt x="4962640" y="3405111"/>
                </a:cubicBezTo>
                <a:cubicBezTo>
                  <a:pt x="4942726" y="3461354"/>
                  <a:pt x="4890717" y="3483285"/>
                  <a:pt x="4885437" y="3542476"/>
                </a:cubicBezTo>
                <a:cubicBezTo>
                  <a:pt x="4880600" y="3527061"/>
                  <a:pt x="4853204" y="3559326"/>
                  <a:pt x="4847328" y="3575653"/>
                </a:cubicBezTo>
                <a:cubicBezTo>
                  <a:pt x="4826975" y="3516612"/>
                  <a:pt x="4797633" y="3684316"/>
                  <a:pt x="4767104" y="3661469"/>
                </a:cubicBezTo>
                <a:cubicBezTo>
                  <a:pt x="4743347" y="3711133"/>
                  <a:pt x="4721374" y="3831513"/>
                  <a:pt x="4704780" y="3873639"/>
                </a:cubicBezTo>
                <a:cubicBezTo>
                  <a:pt x="4706450" y="3878699"/>
                  <a:pt x="4707018" y="3883808"/>
                  <a:pt x="4706808" y="3888925"/>
                </a:cubicBezTo>
                <a:lnTo>
                  <a:pt x="4704311" y="3903419"/>
                </a:lnTo>
                <a:lnTo>
                  <a:pt x="4702575" y="3904376"/>
                </a:lnTo>
                <a:cubicBezTo>
                  <a:pt x="4697037" y="3910030"/>
                  <a:pt x="4695370" y="3914647"/>
                  <a:pt x="4695419" y="3918796"/>
                </a:cubicBezTo>
                <a:lnTo>
                  <a:pt x="4696713" y="3923588"/>
                </a:lnTo>
                <a:lnTo>
                  <a:pt x="4692700" y="3933994"/>
                </a:lnTo>
                <a:lnTo>
                  <a:pt x="4687213" y="3955874"/>
                </a:lnTo>
                <a:lnTo>
                  <a:pt x="4683919" y="3958674"/>
                </a:lnTo>
                <a:cubicBezTo>
                  <a:pt x="4670537" y="3971156"/>
                  <a:pt x="4621823" y="4013377"/>
                  <a:pt x="4606919" y="4030764"/>
                </a:cubicBezTo>
                <a:lnTo>
                  <a:pt x="4591395" y="4069165"/>
                </a:lnTo>
                <a:cubicBezTo>
                  <a:pt x="4591293" y="4069162"/>
                  <a:pt x="4591190" y="4069159"/>
                  <a:pt x="4591089" y="4069157"/>
                </a:cubicBezTo>
                <a:cubicBezTo>
                  <a:pt x="4589894" y="4070214"/>
                  <a:pt x="4588680" y="4072136"/>
                  <a:pt x="4587337" y="4075398"/>
                </a:cubicBezTo>
                <a:lnTo>
                  <a:pt x="4585754" y="4080409"/>
                </a:lnTo>
                <a:lnTo>
                  <a:pt x="4576058" y="4095613"/>
                </a:lnTo>
                <a:lnTo>
                  <a:pt x="4572245" y="4095632"/>
                </a:lnTo>
                <a:lnTo>
                  <a:pt x="4572030" y="4096903"/>
                </a:lnTo>
                <a:lnTo>
                  <a:pt x="4454298" y="4262280"/>
                </a:lnTo>
                <a:cubicBezTo>
                  <a:pt x="4449015" y="4298433"/>
                  <a:pt x="4421396" y="4305460"/>
                  <a:pt x="4403153" y="4335179"/>
                </a:cubicBezTo>
                <a:cubicBezTo>
                  <a:pt x="4408038" y="4370465"/>
                  <a:pt x="4375534" y="4349684"/>
                  <a:pt x="4360039" y="4362080"/>
                </a:cubicBezTo>
                <a:lnTo>
                  <a:pt x="4357068" y="4366231"/>
                </a:lnTo>
                <a:lnTo>
                  <a:pt x="4353801" y="4379126"/>
                </a:lnTo>
                <a:lnTo>
                  <a:pt x="4353370" y="4384233"/>
                </a:lnTo>
                <a:cubicBezTo>
                  <a:pt x="4352777" y="4387655"/>
                  <a:pt x="4352001" y="4389806"/>
                  <a:pt x="4351043" y="4391157"/>
                </a:cubicBezTo>
                <a:cubicBezTo>
                  <a:pt x="4350939" y="4391187"/>
                  <a:pt x="4350835" y="4391216"/>
                  <a:pt x="4350731" y="4391247"/>
                </a:cubicBezTo>
                <a:lnTo>
                  <a:pt x="4349047" y="4397893"/>
                </a:lnTo>
                <a:cubicBezTo>
                  <a:pt x="4346788" y="4409298"/>
                  <a:pt x="4345141" y="4420572"/>
                  <a:pt x="4344022" y="4431453"/>
                </a:cubicBezTo>
                <a:cubicBezTo>
                  <a:pt x="4326944" y="4435435"/>
                  <a:pt x="4331268" y="4478362"/>
                  <a:pt x="4305819" y="4465595"/>
                </a:cubicBezTo>
                <a:cubicBezTo>
                  <a:pt x="4303516" y="4480014"/>
                  <a:pt x="4311896" y="4491890"/>
                  <a:pt x="4295842" y="4481597"/>
                </a:cubicBezTo>
                <a:cubicBezTo>
                  <a:pt x="4294579" y="4486180"/>
                  <a:pt x="4292159" y="4488473"/>
                  <a:pt x="4289154" y="4489703"/>
                </a:cubicBezTo>
                <a:lnTo>
                  <a:pt x="4287862" y="4489926"/>
                </a:lnTo>
                <a:lnTo>
                  <a:pt x="4283172" y="4522137"/>
                </a:lnTo>
                <a:lnTo>
                  <a:pt x="4280503" y="4525754"/>
                </a:lnTo>
                <a:lnTo>
                  <a:pt x="4280064" y="4547595"/>
                </a:lnTo>
                <a:lnTo>
                  <a:pt x="4278441" y="4558429"/>
                </a:lnTo>
                <a:lnTo>
                  <a:pt x="4280863" y="4562417"/>
                </a:lnTo>
                <a:cubicBezTo>
                  <a:pt x="4281877" y="4566212"/>
                  <a:pt x="4281272" y="4570986"/>
                  <a:pt x="4277004" y="4577939"/>
                </a:cubicBezTo>
                <a:lnTo>
                  <a:pt x="4275476" y="4579371"/>
                </a:lnTo>
                <a:lnTo>
                  <a:pt x="4276334" y="4593473"/>
                </a:lnTo>
                <a:cubicBezTo>
                  <a:pt x="4277315" y="4598241"/>
                  <a:pt x="4279075" y="4602753"/>
                  <a:pt x="4281939" y="4606870"/>
                </a:cubicBezTo>
                <a:cubicBezTo>
                  <a:pt x="4247382" y="4642774"/>
                  <a:pt x="4252718" y="4688912"/>
                  <a:pt x="4233839" y="4733904"/>
                </a:cubicBezTo>
                <a:cubicBezTo>
                  <a:pt x="4195436" y="4743589"/>
                  <a:pt x="4207804" y="4835870"/>
                  <a:pt x="4234794" y="4857271"/>
                </a:cubicBezTo>
                <a:cubicBezTo>
                  <a:pt x="4198696" y="4845991"/>
                  <a:pt x="4241862" y="4973625"/>
                  <a:pt x="4207596" y="4925868"/>
                </a:cubicBezTo>
                <a:cubicBezTo>
                  <a:pt x="4205472" y="4942730"/>
                  <a:pt x="4186007" y="4954558"/>
                  <a:pt x="4177540" y="4941939"/>
                </a:cubicBezTo>
                <a:cubicBezTo>
                  <a:pt x="4185998" y="4997982"/>
                  <a:pt x="4138024" y="5061170"/>
                  <a:pt x="4131041" y="5119156"/>
                </a:cubicBezTo>
                <a:cubicBezTo>
                  <a:pt x="4094285" y="5140124"/>
                  <a:pt x="4124516" y="5132087"/>
                  <a:pt x="4109250" y="5161219"/>
                </a:cubicBezTo>
                <a:cubicBezTo>
                  <a:pt x="4136804" y="5160804"/>
                  <a:pt x="4082938" y="5194076"/>
                  <a:pt x="4110314" y="5204785"/>
                </a:cubicBezTo>
                <a:cubicBezTo>
                  <a:pt x="4106672" y="5209749"/>
                  <a:pt x="4102276" y="5214217"/>
                  <a:pt x="4097659" y="5218622"/>
                </a:cubicBezTo>
                <a:lnTo>
                  <a:pt x="4095256" y="5220937"/>
                </a:lnTo>
                <a:lnTo>
                  <a:pt x="4090467" y="5231761"/>
                </a:lnTo>
                <a:lnTo>
                  <a:pt x="4083075" y="5232862"/>
                </a:lnTo>
                <a:lnTo>
                  <a:pt x="4037326" y="5367558"/>
                </a:lnTo>
                <a:cubicBezTo>
                  <a:pt x="4038526" y="5380711"/>
                  <a:pt x="4027950" y="5419583"/>
                  <a:pt x="4017249" y="5425813"/>
                </a:cubicBezTo>
                <a:cubicBezTo>
                  <a:pt x="4013252" y="5433685"/>
                  <a:pt x="4013934" y="5443563"/>
                  <a:pt x="4003539" y="5446090"/>
                </a:cubicBezTo>
                <a:cubicBezTo>
                  <a:pt x="3993532" y="5462854"/>
                  <a:pt x="3970565" y="5501232"/>
                  <a:pt x="3957205" y="5526392"/>
                </a:cubicBezTo>
                <a:cubicBezTo>
                  <a:pt x="3965043" y="5543786"/>
                  <a:pt x="3935859" y="5560520"/>
                  <a:pt x="3923369" y="5597055"/>
                </a:cubicBezTo>
                <a:cubicBezTo>
                  <a:pt x="3932664" y="5616273"/>
                  <a:pt x="3914767" y="5621631"/>
                  <a:pt x="3924699" y="5656420"/>
                </a:cubicBezTo>
                <a:cubicBezTo>
                  <a:pt x="3922559" y="5657197"/>
                  <a:pt x="3920468" y="5658315"/>
                  <a:pt x="3918490" y="5659739"/>
                </a:cubicBezTo>
                <a:cubicBezTo>
                  <a:pt x="3906998" y="5668014"/>
                  <a:pt x="3901738" y="5684633"/>
                  <a:pt x="3906741" y="5696859"/>
                </a:cubicBezTo>
                <a:cubicBezTo>
                  <a:pt x="3917787" y="5751077"/>
                  <a:pt x="3903894" y="5794137"/>
                  <a:pt x="3896975" y="5836200"/>
                </a:cubicBezTo>
                <a:cubicBezTo>
                  <a:pt x="3886327" y="5883020"/>
                  <a:pt x="3866333" y="5844567"/>
                  <a:pt x="3873147" y="5908482"/>
                </a:cubicBezTo>
                <a:cubicBezTo>
                  <a:pt x="3861187" y="5911886"/>
                  <a:pt x="3858506" y="5919033"/>
                  <a:pt x="3859627" y="5932636"/>
                </a:cubicBezTo>
                <a:cubicBezTo>
                  <a:pt x="3853699" y="5955178"/>
                  <a:pt x="3828855" y="5946431"/>
                  <a:pt x="3837289" y="5973195"/>
                </a:cubicBezTo>
                <a:cubicBezTo>
                  <a:pt x="3824885" y="5965382"/>
                  <a:pt x="3819167" y="6014054"/>
                  <a:pt x="3808128" y="5999815"/>
                </a:cubicBezTo>
                <a:cubicBezTo>
                  <a:pt x="3791300" y="6010907"/>
                  <a:pt x="3809561" y="6023761"/>
                  <a:pt x="3794389" y="6035197"/>
                </a:cubicBezTo>
                <a:cubicBezTo>
                  <a:pt x="3786929" y="6050774"/>
                  <a:pt x="3811790" y="6029898"/>
                  <a:pt x="3807321" y="6048196"/>
                </a:cubicBezTo>
                <a:lnTo>
                  <a:pt x="3755396" y="6139024"/>
                </a:lnTo>
                <a:cubicBezTo>
                  <a:pt x="3759254" y="6154301"/>
                  <a:pt x="3752042" y="6163661"/>
                  <a:pt x="3741103" y="6171711"/>
                </a:cubicBezTo>
                <a:cubicBezTo>
                  <a:pt x="3733535" y="6202598"/>
                  <a:pt x="3713075" y="6226925"/>
                  <a:pt x="3697544" y="6259653"/>
                </a:cubicBezTo>
                <a:cubicBezTo>
                  <a:pt x="3694865" y="6299045"/>
                  <a:pt x="3666977" y="6311715"/>
                  <a:pt x="3650470" y="6346715"/>
                </a:cubicBezTo>
                <a:cubicBezTo>
                  <a:pt x="3659289" y="6388489"/>
                  <a:pt x="3612267" y="6361702"/>
                  <a:pt x="3603128" y="6392515"/>
                </a:cubicBezTo>
                <a:cubicBezTo>
                  <a:pt x="3605217" y="6447506"/>
                  <a:pt x="3586565" y="6386444"/>
                  <a:pt x="3566534" y="6464704"/>
                </a:cubicBezTo>
                <a:cubicBezTo>
                  <a:pt x="3568262" y="6469951"/>
                  <a:pt x="3561663" y="6478219"/>
                  <a:pt x="3557558" y="6475940"/>
                </a:cubicBezTo>
                <a:cubicBezTo>
                  <a:pt x="3553344" y="6493136"/>
                  <a:pt x="3470845" y="6573200"/>
                  <a:pt x="3467778" y="6598594"/>
                </a:cubicBezTo>
                <a:cubicBezTo>
                  <a:pt x="3438927" y="6641625"/>
                  <a:pt x="3422129" y="6632408"/>
                  <a:pt x="3406680" y="6665163"/>
                </a:cubicBezTo>
                <a:cubicBezTo>
                  <a:pt x="3378055" y="6699949"/>
                  <a:pt x="3355790" y="6770233"/>
                  <a:pt x="3298660" y="6829172"/>
                </a:cubicBezTo>
                <a:lnTo>
                  <a:pt x="3279359" y="6858000"/>
                </a:lnTo>
                <a:lnTo>
                  <a:pt x="0" y="685800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683332-D0CF-86D8-39DC-9B27F9981C35}"/>
              </a:ext>
            </a:extLst>
          </p:cNvPr>
          <p:cNvSpPr>
            <a:spLocks noGrp="1"/>
          </p:cNvSpPr>
          <p:nvPr>
            <p:ph type="title"/>
          </p:nvPr>
        </p:nvSpPr>
        <p:spPr>
          <a:xfrm>
            <a:off x="818867" y="609600"/>
            <a:ext cx="2838734" cy="3244702"/>
          </a:xfrm>
        </p:spPr>
        <p:txBody>
          <a:bodyPr anchor="t">
            <a:normAutofit/>
          </a:bodyPr>
          <a:lstStyle/>
          <a:p>
            <a:r>
              <a:rPr lang="en-US" dirty="0"/>
              <a:t>Measures of QB Skill</a:t>
            </a:r>
          </a:p>
        </p:txBody>
      </p:sp>
      <p:sp>
        <p:nvSpPr>
          <p:cNvPr id="3" name="Content Placeholder 2">
            <a:extLst>
              <a:ext uri="{FF2B5EF4-FFF2-40B4-BE49-F238E27FC236}">
                <a16:creationId xmlns:a16="http://schemas.microsoft.com/office/drawing/2014/main" id="{22BA6B07-8887-18DC-539E-ED7DFEBE4AD7}"/>
              </a:ext>
            </a:extLst>
          </p:cNvPr>
          <p:cNvSpPr>
            <a:spLocks noGrp="1"/>
          </p:cNvSpPr>
          <p:nvPr>
            <p:ph idx="1"/>
          </p:nvPr>
        </p:nvSpPr>
        <p:spPr>
          <a:xfrm>
            <a:off x="9639823" y="606611"/>
            <a:ext cx="2051115" cy="5644777"/>
          </a:xfrm>
        </p:spPr>
        <p:txBody>
          <a:bodyPr>
            <a:normAutofit/>
          </a:bodyPr>
          <a:lstStyle/>
          <a:p>
            <a:r>
              <a:rPr lang="en-US" dirty="0"/>
              <a:t>Passer Rating</a:t>
            </a:r>
          </a:p>
          <a:p>
            <a:r>
              <a:rPr lang="en-US" dirty="0"/>
              <a:t>QBR</a:t>
            </a:r>
          </a:p>
        </p:txBody>
      </p:sp>
      <p:pic>
        <p:nvPicPr>
          <p:cNvPr id="4" name="Picture 3" descr="A screenshot of a cellphone&#10;&#10;Description automatically generated">
            <a:extLst>
              <a:ext uri="{FF2B5EF4-FFF2-40B4-BE49-F238E27FC236}">
                <a16:creationId xmlns:a16="http://schemas.microsoft.com/office/drawing/2014/main" id="{1D5398AB-C405-A9BF-D559-632382BABD41}"/>
              </a:ext>
            </a:extLst>
          </p:cNvPr>
          <p:cNvPicPr>
            <a:picLocks noChangeAspect="1"/>
          </p:cNvPicPr>
          <p:nvPr/>
        </p:nvPicPr>
        <p:blipFill>
          <a:blip r:embed="rId3"/>
          <a:stretch>
            <a:fillRect/>
          </a:stretch>
        </p:blipFill>
        <p:spPr>
          <a:xfrm>
            <a:off x="6038335" y="185374"/>
            <a:ext cx="3292278" cy="6487252"/>
          </a:xfrm>
          <a:prstGeom prst="rect">
            <a:avLst/>
          </a:prstGeom>
        </p:spPr>
      </p:pic>
    </p:spTree>
    <p:extLst>
      <p:ext uri="{BB962C8B-B14F-4D97-AF65-F5344CB8AC3E}">
        <p14:creationId xmlns:p14="http://schemas.microsoft.com/office/powerpoint/2010/main" val="544349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BECF0-7B21-9FC3-AAF0-C999A961F81D}"/>
              </a:ext>
            </a:extLst>
          </p:cNvPr>
          <p:cNvSpPr>
            <a:spLocks noGrp="1"/>
          </p:cNvSpPr>
          <p:nvPr>
            <p:ph type="title"/>
          </p:nvPr>
        </p:nvSpPr>
        <p:spPr/>
        <p:txBody>
          <a:bodyPr/>
          <a:lstStyle/>
          <a:p>
            <a:r>
              <a:rPr lang="en-US" dirty="0" err="1"/>
              <a:t>REferences</a:t>
            </a:r>
            <a:endParaRPr lang="en-US" dirty="0"/>
          </a:p>
        </p:txBody>
      </p:sp>
      <p:sp>
        <p:nvSpPr>
          <p:cNvPr id="3" name="Content Placeholder 2">
            <a:extLst>
              <a:ext uri="{FF2B5EF4-FFF2-40B4-BE49-F238E27FC236}">
                <a16:creationId xmlns:a16="http://schemas.microsoft.com/office/drawing/2014/main" id="{AED417B6-6ED4-17CD-E606-2102C3238F7A}"/>
              </a:ext>
            </a:extLst>
          </p:cNvPr>
          <p:cNvSpPr>
            <a:spLocks noGrp="1"/>
          </p:cNvSpPr>
          <p:nvPr>
            <p:ph idx="1"/>
          </p:nvPr>
        </p:nvSpPr>
        <p:spPr/>
        <p:txBody>
          <a:bodyPr/>
          <a:lstStyle/>
          <a:p>
            <a:pPr algn="l" rtl="0"/>
            <a:r>
              <a:rPr lang="en-US" b="0" i="1" dirty="0">
                <a:solidFill>
                  <a:srgbClr val="000000"/>
                </a:solidFill>
                <a:effectLst/>
              </a:rPr>
              <a:t>API reference - </a:t>
            </a:r>
            <a:r>
              <a:rPr lang="en-US" b="0" i="1" dirty="0" err="1">
                <a:solidFill>
                  <a:srgbClr val="000000"/>
                </a:solidFill>
                <a:effectLst/>
              </a:rPr>
              <a:t>streamlit</a:t>
            </a:r>
            <a:r>
              <a:rPr lang="en-US" b="0" i="1" dirty="0">
                <a:solidFill>
                  <a:srgbClr val="000000"/>
                </a:solidFill>
                <a:effectLst/>
              </a:rPr>
              <a:t> docs</a:t>
            </a:r>
            <a:r>
              <a:rPr lang="en-US" b="0" i="0" dirty="0">
                <a:solidFill>
                  <a:srgbClr val="000000"/>
                </a:solidFill>
                <a:effectLst/>
              </a:rPr>
              <a:t>. API Reference - Streamlit Docs. (n.d.). https://</a:t>
            </a:r>
            <a:r>
              <a:rPr lang="en-US" b="0" i="0" dirty="0" err="1">
                <a:solidFill>
                  <a:srgbClr val="000000"/>
                </a:solidFill>
                <a:effectLst/>
              </a:rPr>
              <a:t>docs.streamlit.io</a:t>
            </a:r>
            <a:r>
              <a:rPr lang="en-US" b="0" i="0" dirty="0">
                <a:solidFill>
                  <a:srgbClr val="000000"/>
                </a:solidFill>
                <a:effectLst/>
              </a:rPr>
              <a:t>/library/</a:t>
            </a:r>
            <a:r>
              <a:rPr lang="en-US" b="0" i="0" dirty="0" err="1">
                <a:solidFill>
                  <a:srgbClr val="000000"/>
                </a:solidFill>
                <a:effectLst/>
              </a:rPr>
              <a:t>api</a:t>
            </a:r>
            <a:r>
              <a:rPr lang="en-US" b="0" i="0" dirty="0">
                <a:solidFill>
                  <a:srgbClr val="000000"/>
                </a:solidFill>
                <a:effectLst/>
              </a:rPr>
              <a:t>-reference </a:t>
            </a:r>
            <a:endParaRPr lang="en-US" dirty="0">
              <a:effectLst/>
            </a:endParaRPr>
          </a:p>
          <a:p>
            <a:pPr algn="l" rtl="0"/>
            <a:r>
              <a:rPr lang="en-US" b="0" i="0" dirty="0" err="1">
                <a:solidFill>
                  <a:srgbClr val="000000"/>
                </a:solidFill>
                <a:effectLst/>
              </a:rPr>
              <a:t>Carr</a:t>
            </a:r>
            <a:r>
              <a:rPr lang="en-US" b="0" i="0" dirty="0">
                <a:solidFill>
                  <a:srgbClr val="000000"/>
                </a:solidFill>
                <a:effectLst/>
              </a:rPr>
              <a:t>, C. (n.d.). </a:t>
            </a:r>
            <a:r>
              <a:rPr lang="en-US" b="0" i="1" dirty="0">
                <a:solidFill>
                  <a:srgbClr val="000000"/>
                </a:solidFill>
                <a:effectLst/>
              </a:rPr>
              <a:t>NFL Stats Dashboard</a:t>
            </a:r>
            <a:r>
              <a:rPr lang="en-US" b="0" i="0" dirty="0">
                <a:solidFill>
                  <a:srgbClr val="000000"/>
                </a:solidFill>
                <a:effectLst/>
              </a:rPr>
              <a:t>. GitHub. https://</a:t>
            </a:r>
            <a:r>
              <a:rPr lang="en-US" b="0" i="0" dirty="0" err="1">
                <a:solidFill>
                  <a:srgbClr val="000000"/>
                </a:solidFill>
                <a:effectLst/>
              </a:rPr>
              <a:t>github.com</a:t>
            </a:r>
            <a:r>
              <a:rPr lang="en-US" b="0" i="0" dirty="0">
                <a:solidFill>
                  <a:srgbClr val="000000"/>
                </a:solidFill>
                <a:effectLst/>
              </a:rPr>
              <a:t>/</a:t>
            </a:r>
            <a:r>
              <a:rPr lang="en-US" b="0" i="0" dirty="0" err="1">
                <a:solidFill>
                  <a:srgbClr val="000000"/>
                </a:solidFill>
                <a:effectLst/>
              </a:rPr>
              <a:t>CharlesCarr</a:t>
            </a:r>
            <a:r>
              <a:rPr lang="en-US" b="0" i="0" dirty="0">
                <a:solidFill>
                  <a:srgbClr val="000000"/>
                </a:solidFill>
                <a:effectLst/>
              </a:rPr>
              <a:t>/</a:t>
            </a:r>
            <a:r>
              <a:rPr lang="en-US" b="0" i="0" dirty="0" err="1">
                <a:solidFill>
                  <a:srgbClr val="000000"/>
                </a:solidFill>
                <a:effectLst/>
              </a:rPr>
              <a:t>nfl_nextgen_stats</a:t>
            </a:r>
            <a:r>
              <a:rPr lang="en-US" b="0" i="0" dirty="0">
                <a:solidFill>
                  <a:srgbClr val="000000"/>
                </a:solidFill>
                <a:effectLst/>
              </a:rPr>
              <a:t>/tree/main </a:t>
            </a:r>
            <a:endParaRPr lang="en-US" dirty="0">
              <a:effectLst/>
            </a:endParaRPr>
          </a:p>
          <a:p>
            <a:pPr algn="l" rtl="0"/>
            <a:r>
              <a:rPr lang="en-US" b="0" i="0" dirty="0">
                <a:solidFill>
                  <a:srgbClr val="000000"/>
                </a:solidFill>
                <a:effectLst/>
              </a:rPr>
              <a:t>Greer, R. (2022, December 19). </a:t>
            </a:r>
            <a:r>
              <a:rPr lang="en-US" b="0" i="1" dirty="0">
                <a:solidFill>
                  <a:srgbClr val="000000"/>
                </a:solidFill>
                <a:effectLst/>
              </a:rPr>
              <a:t>Passer rating vs QBR</a:t>
            </a:r>
            <a:r>
              <a:rPr lang="en-US" b="0" i="0" dirty="0">
                <a:solidFill>
                  <a:srgbClr val="000000"/>
                </a:solidFill>
                <a:effectLst/>
              </a:rPr>
              <a:t>. </a:t>
            </a:r>
            <a:r>
              <a:rPr lang="en-US" b="0" i="0" dirty="0" err="1">
                <a:solidFill>
                  <a:srgbClr val="000000"/>
                </a:solidFill>
                <a:effectLst/>
              </a:rPr>
              <a:t>nfelo.app</a:t>
            </a:r>
            <a:r>
              <a:rPr lang="en-US" b="0" i="0" dirty="0">
                <a:solidFill>
                  <a:srgbClr val="000000"/>
                </a:solidFill>
                <a:effectLst/>
              </a:rPr>
              <a:t>. </a:t>
            </a:r>
            <a:r>
              <a:rPr lang="en-US" b="0" i="0" dirty="0">
                <a:solidFill>
                  <a:srgbClr val="000000"/>
                </a:solidFill>
                <a:effectLst/>
                <a:hlinkClick r:id="rId2"/>
              </a:rPr>
              <a:t>https://www.nfeloapp.com/analysis/passer-rating-vs-qbr/#:~:text=NFL%20Passer%20Rating%20and%20QBR,the%20performance%20of%20NFL%20quarterbacks</a:t>
            </a:r>
            <a:r>
              <a:rPr lang="en-US" b="0" i="0" dirty="0">
                <a:solidFill>
                  <a:srgbClr val="000000"/>
                </a:solidFill>
                <a:effectLst/>
              </a:rPr>
              <a:t>.</a:t>
            </a:r>
          </a:p>
          <a:p>
            <a:r>
              <a:rPr lang="en-US" dirty="0">
                <a:hlinkClick r:id="rId3"/>
              </a:rPr>
              <a:t>https://operations.nfl.com/gameday/technology/nfl-next-gen-stats/#:~:text=The%20tracking%20system%20captures%20player,charts%20individual%20movements%20within%20inches</a:t>
            </a:r>
            <a:r>
              <a:rPr lang="en-US" dirty="0"/>
              <a:t>.</a:t>
            </a:r>
          </a:p>
          <a:p>
            <a:pPr marL="0" indent="0" algn="l" rtl="0">
              <a:buNone/>
            </a:pPr>
            <a:endParaRPr lang="en-US" dirty="0">
              <a:effectLst/>
            </a:endParaRPr>
          </a:p>
          <a:p>
            <a:pPr marL="0" indent="0">
              <a:buNone/>
            </a:pPr>
            <a:endParaRPr lang="en-US" dirty="0"/>
          </a:p>
        </p:txBody>
      </p:sp>
    </p:spTree>
    <p:extLst>
      <p:ext uri="{BB962C8B-B14F-4D97-AF65-F5344CB8AC3E}">
        <p14:creationId xmlns:p14="http://schemas.microsoft.com/office/powerpoint/2010/main" val="2529942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1B16-0D44-2606-8176-C08F3499AB10}"/>
              </a:ext>
            </a:extLst>
          </p:cNvPr>
          <p:cNvSpPr>
            <a:spLocks noGrp="1"/>
          </p:cNvSpPr>
          <p:nvPr>
            <p:ph type="title"/>
          </p:nvPr>
        </p:nvSpPr>
        <p:spPr/>
        <p:txBody>
          <a:bodyPr/>
          <a:lstStyle/>
          <a:p>
            <a:r>
              <a:rPr lang="en-US" dirty="0"/>
              <a:t>Amazon’s Next Gen Stats</a:t>
            </a:r>
          </a:p>
        </p:txBody>
      </p:sp>
      <p:sp>
        <p:nvSpPr>
          <p:cNvPr id="3" name="Content Placeholder 2">
            <a:extLst>
              <a:ext uri="{FF2B5EF4-FFF2-40B4-BE49-F238E27FC236}">
                <a16:creationId xmlns:a16="http://schemas.microsoft.com/office/drawing/2014/main" id="{D25DB179-AF13-5834-F0B2-88A34D309EF6}"/>
              </a:ext>
            </a:extLst>
          </p:cNvPr>
          <p:cNvSpPr>
            <a:spLocks noGrp="1"/>
          </p:cNvSpPr>
          <p:nvPr>
            <p:ph idx="1"/>
          </p:nvPr>
        </p:nvSpPr>
        <p:spPr>
          <a:xfrm>
            <a:off x="1050879" y="1825625"/>
            <a:ext cx="9810604" cy="2845230"/>
          </a:xfrm>
        </p:spPr>
        <p:txBody>
          <a:bodyPr/>
          <a:lstStyle/>
          <a:p>
            <a:r>
              <a:rPr lang="en-US" dirty="0"/>
              <a:t>Play-by-play Data</a:t>
            </a:r>
          </a:p>
          <a:p>
            <a:r>
              <a:rPr lang="en-US" dirty="0"/>
              <a:t>Passing, Rushing, Receiving Stats</a:t>
            </a:r>
          </a:p>
          <a:p>
            <a:r>
              <a:rPr lang="en-US" dirty="0"/>
              <a:t>Individual Player Stats</a:t>
            </a:r>
          </a:p>
        </p:txBody>
      </p:sp>
      <p:pic>
        <p:nvPicPr>
          <p:cNvPr id="1026" name="Picture 2">
            <a:extLst>
              <a:ext uri="{FF2B5EF4-FFF2-40B4-BE49-F238E27FC236}">
                <a16:creationId xmlns:a16="http://schemas.microsoft.com/office/drawing/2014/main" id="{7CE308CF-D109-DD8B-BFC7-DF81A13E7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58356"/>
            <a:ext cx="12192000"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68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A18B8F2-142B-4003-B90D-359297705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A653340-0C91-436D-8939-E9746D4B6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 y="-15106"/>
            <a:ext cx="6958758" cy="6263354"/>
          </a:xfrm>
          <a:custGeom>
            <a:avLst/>
            <a:gdLst>
              <a:gd name="connsiteX0" fmla="*/ 0 w 6950807"/>
              <a:gd name="connsiteY0" fmla="*/ 0 h 6263354"/>
              <a:gd name="connsiteX1" fmla="*/ 6940404 w 6950807"/>
              <a:gd name="connsiteY1" fmla="*/ 0 h 6263354"/>
              <a:gd name="connsiteX2" fmla="*/ 6950807 w 6950807"/>
              <a:gd name="connsiteY2" fmla="*/ 57269 h 6263354"/>
              <a:gd name="connsiteX3" fmla="*/ 6935789 w 6950807"/>
              <a:gd name="connsiteY3" fmla="*/ 111727 h 6263354"/>
              <a:gd name="connsiteX4" fmla="*/ 6926163 w 6950807"/>
              <a:gd name="connsiteY4" fmla="*/ 122319 h 6263354"/>
              <a:gd name="connsiteX5" fmla="*/ 6879726 w 6950807"/>
              <a:gd name="connsiteY5" fmla="*/ 153502 h 6263354"/>
              <a:gd name="connsiteX6" fmla="*/ 6878416 w 6950807"/>
              <a:gd name="connsiteY6" fmla="*/ 197479 h 6263354"/>
              <a:gd name="connsiteX7" fmla="*/ 6844672 w 6950807"/>
              <a:gd name="connsiteY7" fmla="*/ 235660 h 6263354"/>
              <a:gd name="connsiteX8" fmla="*/ 6843548 w 6950807"/>
              <a:gd name="connsiteY8" fmla="*/ 243659 h 6263354"/>
              <a:gd name="connsiteX9" fmla="*/ 6832960 w 6950807"/>
              <a:gd name="connsiteY9" fmla="*/ 274879 h 6263354"/>
              <a:gd name="connsiteX10" fmla="*/ 6817103 w 6950807"/>
              <a:gd name="connsiteY10" fmla="*/ 310247 h 6263354"/>
              <a:gd name="connsiteX11" fmla="*/ 6754862 w 6950807"/>
              <a:gd name="connsiteY11" fmla="*/ 362877 h 6263354"/>
              <a:gd name="connsiteX12" fmla="*/ 6729472 w 6950807"/>
              <a:gd name="connsiteY12" fmla="*/ 442939 h 6263354"/>
              <a:gd name="connsiteX13" fmla="*/ 6667299 w 6950807"/>
              <a:gd name="connsiteY13" fmla="*/ 619761 h 6263354"/>
              <a:gd name="connsiteX14" fmla="*/ 6655038 w 6950807"/>
              <a:gd name="connsiteY14" fmla="*/ 691556 h 6263354"/>
              <a:gd name="connsiteX15" fmla="*/ 6648865 w 6950807"/>
              <a:gd name="connsiteY15" fmla="*/ 787174 h 6263354"/>
              <a:gd name="connsiteX16" fmla="*/ 6560353 w 6950807"/>
              <a:gd name="connsiteY16" fmla="*/ 925327 h 6263354"/>
              <a:gd name="connsiteX17" fmla="*/ 6435425 w 6950807"/>
              <a:gd name="connsiteY17" fmla="*/ 1171290 h 6263354"/>
              <a:gd name="connsiteX18" fmla="*/ 6364558 w 6950807"/>
              <a:gd name="connsiteY18" fmla="*/ 1261205 h 6263354"/>
              <a:gd name="connsiteX19" fmla="*/ 6311247 w 6950807"/>
              <a:gd name="connsiteY19" fmla="*/ 1322003 h 6263354"/>
              <a:gd name="connsiteX20" fmla="*/ 6283544 w 6950807"/>
              <a:gd name="connsiteY20" fmla="*/ 1371053 h 6263354"/>
              <a:gd name="connsiteX21" fmla="*/ 6254261 w 6950807"/>
              <a:gd name="connsiteY21" fmla="*/ 1443811 h 6263354"/>
              <a:gd name="connsiteX22" fmla="*/ 6220029 w 6950807"/>
              <a:gd name="connsiteY22" fmla="*/ 1535820 h 6263354"/>
              <a:gd name="connsiteX23" fmla="*/ 6212575 w 6950807"/>
              <a:gd name="connsiteY23" fmla="*/ 1599591 h 6263354"/>
              <a:gd name="connsiteX24" fmla="*/ 6209141 w 6950807"/>
              <a:gd name="connsiteY24" fmla="*/ 1628086 h 6263354"/>
              <a:gd name="connsiteX25" fmla="*/ 6208823 w 6950807"/>
              <a:gd name="connsiteY25" fmla="*/ 1628513 h 6263354"/>
              <a:gd name="connsiteX26" fmla="*/ 6190100 w 6950807"/>
              <a:gd name="connsiteY26" fmla="*/ 1654874 h 6263354"/>
              <a:gd name="connsiteX27" fmla="*/ 6148233 w 6950807"/>
              <a:gd name="connsiteY27" fmla="*/ 1725417 h 6263354"/>
              <a:gd name="connsiteX28" fmla="*/ 6123002 w 6950807"/>
              <a:gd name="connsiteY28" fmla="*/ 1767427 h 6263354"/>
              <a:gd name="connsiteX29" fmla="*/ 6070380 w 6950807"/>
              <a:gd name="connsiteY29" fmla="*/ 1892939 h 6263354"/>
              <a:gd name="connsiteX30" fmla="*/ 6018708 w 6950807"/>
              <a:gd name="connsiteY30" fmla="*/ 2134444 h 6263354"/>
              <a:gd name="connsiteX31" fmla="*/ 5992354 w 6950807"/>
              <a:gd name="connsiteY31" fmla="*/ 2198892 h 6263354"/>
              <a:gd name="connsiteX32" fmla="*/ 5982901 w 6950807"/>
              <a:gd name="connsiteY32" fmla="*/ 2204718 h 6263354"/>
              <a:gd name="connsiteX33" fmla="*/ 5976085 w 6950807"/>
              <a:gd name="connsiteY33" fmla="*/ 2223345 h 6263354"/>
              <a:gd name="connsiteX34" fmla="*/ 5968612 w 6950807"/>
              <a:gd name="connsiteY34" fmla="*/ 2244929 h 6263354"/>
              <a:gd name="connsiteX35" fmla="*/ 5948134 w 6950807"/>
              <a:gd name="connsiteY35" fmla="*/ 2265228 h 6263354"/>
              <a:gd name="connsiteX36" fmla="*/ 5946387 w 6950807"/>
              <a:gd name="connsiteY36" fmla="*/ 2273755 h 6263354"/>
              <a:gd name="connsiteX37" fmla="*/ 5940768 w 6950807"/>
              <a:gd name="connsiteY37" fmla="*/ 2284532 h 6263354"/>
              <a:gd name="connsiteX38" fmla="*/ 5940171 w 6950807"/>
              <a:gd name="connsiteY38" fmla="*/ 2284543 h 6263354"/>
              <a:gd name="connsiteX39" fmla="*/ 5919217 w 6950807"/>
              <a:gd name="connsiteY39" fmla="*/ 2328308 h 6263354"/>
              <a:gd name="connsiteX40" fmla="*/ 5895354 w 6950807"/>
              <a:gd name="connsiteY40" fmla="*/ 2375061 h 6263354"/>
              <a:gd name="connsiteX41" fmla="*/ 5846917 w 6950807"/>
              <a:gd name="connsiteY41" fmla="*/ 2403673 h 6263354"/>
              <a:gd name="connsiteX42" fmla="*/ 5828950 w 6950807"/>
              <a:gd name="connsiteY42" fmla="*/ 2467946 h 6263354"/>
              <a:gd name="connsiteX43" fmla="*/ 5778751 w 6950807"/>
              <a:gd name="connsiteY43" fmla="*/ 2558153 h 6263354"/>
              <a:gd name="connsiteX44" fmla="*/ 5766677 w 6950807"/>
              <a:gd name="connsiteY44" fmla="*/ 2618352 h 6263354"/>
              <a:gd name="connsiteX45" fmla="*/ 5711691 w 6950807"/>
              <a:gd name="connsiteY45" fmla="*/ 2813181 h 6263354"/>
              <a:gd name="connsiteX46" fmla="*/ 5632865 w 6950807"/>
              <a:gd name="connsiteY46" fmla="*/ 3016049 h 6263354"/>
              <a:gd name="connsiteX47" fmla="*/ 5593801 w 6950807"/>
              <a:gd name="connsiteY47" fmla="*/ 3111205 h 6263354"/>
              <a:gd name="connsiteX48" fmla="*/ 5502533 w 6950807"/>
              <a:gd name="connsiteY48" fmla="*/ 3259056 h 6263354"/>
              <a:gd name="connsiteX49" fmla="*/ 5393573 w 6950807"/>
              <a:gd name="connsiteY49" fmla="*/ 3436601 h 6263354"/>
              <a:gd name="connsiteX50" fmla="*/ 5370905 w 6950807"/>
              <a:gd name="connsiteY50" fmla="*/ 3536371 h 6263354"/>
              <a:gd name="connsiteX51" fmla="*/ 5315748 w 6950807"/>
              <a:gd name="connsiteY51" fmla="*/ 3583316 h 6263354"/>
              <a:gd name="connsiteX52" fmla="*/ 5310843 w 6950807"/>
              <a:gd name="connsiteY52" fmla="*/ 3586184 h 6263354"/>
              <a:gd name="connsiteX53" fmla="*/ 5285951 w 6950807"/>
              <a:gd name="connsiteY53" fmla="*/ 3601045 h 6263354"/>
              <a:gd name="connsiteX54" fmla="*/ 5261707 w 6950807"/>
              <a:gd name="connsiteY54" fmla="*/ 3621267 h 6263354"/>
              <a:gd name="connsiteX55" fmla="*/ 5244645 w 6950807"/>
              <a:gd name="connsiteY55" fmla="*/ 3653006 h 6263354"/>
              <a:gd name="connsiteX56" fmla="*/ 5196556 w 6950807"/>
              <a:gd name="connsiteY56" fmla="*/ 3760667 h 6263354"/>
              <a:gd name="connsiteX57" fmla="*/ 5140091 w 6950807"/>
              <a:gd name="connsiteY57" fmla="*/ 3851089 h 6263354"/>
              <a:gd name="connsiteX58" fmla="*/ 5098366 w 6950807"/>
              <a:gd name="connsiteY58" fmla="*/ 3929294 h 6263354"/>
              <a:gd name="connsiteX59" fmla="*/ 5064858 w 6950807"/>
              <a:gd name="connsiteY59" fmla="*/ 3972981 h 6263354"/>
              <a:gd name="connsiteX60" fmla="*/ 5061745 w 6950807"/>
              <a:gd name="connsiteY60" fmla="*/ 3993492 h 6263354"/>
              <a:gd name="connsiteX61" fmla="*/ 5046631 w 6950807"/>
              <a:gd name="connsiteY61" fmla="*/ 3999129 h 6263354"/>
              <a:gd name="connsiteX62" fmla="*/ 5018715 w 6950807"/>
              <a:gd name="connsiteY62" fmla="*/ 4022829 h 6263354"/>
              <a:gd name="connsiteX63" fmla="*/ 4916132 w 6950807"/>
              <a:gd name="connsiteY63" fmla="*/ 4073446 h 6263354"/>
              <a:gd name="connsiteX64" fmla="*/ 4887899 w 6950807"/>
              <a:gd name="connsiteY64" fmla="*/ 4084508 h 6263354"/>
              <a:gd name="connsiteX65" fmla="*/ 4829160 w 6950807"/>
              <a:gd name="connsiteY65" fmla="*/ 4132817 h 6263354"/>
              <a:gd name="connsiteX66" fmla="*/ 4737273 w 6950807"/>
              <a:gd name="connsiteY66" fmla="*/ 4221326 h 6263354"/>
              <a:gd name="connsiteX67" fmla="*/ 4716550 w 6950807"/>
              <a:gd name="connsiteY67" fmla="*/ 4238238 h 6263354"/>
              <a:gd name="connsiteX68" fmla="*/ 4694116 w 6950807"/>
              <a:gd name="connsiteY68" fmla="*/ 4245104 h 6263354"/>
              <a:gd name="connsiteX69" fmla="*/ 4684883 w 6950807"/>
              <a:gd name="connsiteY69" fmla="*/ 4240009 h 6263354"/>
              <a:gd name="connsiteX70" fmla="*/ 4672744 w 6950807"/>
              <a:gd name="connsiteY70" fmla="*/ 4248081 h 6263354"/>
              <a:gd name="connsiteX71" fmla="*/ 4668551 w 6950807"/>
              <a:gd name="connsiteY71" fmla="*/ 4248624 h 6263354"/>
              <a:gd name="connsiteX72" fmla="*/ 4645463 w 6950807"/>
              <a:gd name="connsiteY72" fmla="*/ 4253346 h 6263354"/>
              <a:gd name="connsiteX73" fmla="*/ 4620155 w 6950807"/>
              <a:gd name="connsiteY73" fmla="*/ 4303247 h 6263354"/>
              <a:gd name="connsiteX74" fmla="*/ 4569293 w 6950807"/>
              <a:gd name="connsiteY74" fmla="*/ 4331884 h 6263354"/>
              <a:gd name="connsiteX75" fmla="*/ 4362878 w 6950807"/>
              <a:gd name="connsiteY75" fmla="*/ 4483674 h 6263354"/>
              <a:gd name="connsiteX76" fmla="*/ 4215533 w 6950807"/>
              <a:gd name="connsiteY76" fmla="*/ 4677057 h 6263354"/>
              <a:gd name="connsiteX77" fmla="*/ 4082433 w 6950807"/>
              <a:gd name="connsiteY77" fmla="*/ 4778716 h 6263354"/>
              <a:gd name="connsiteX78" fmla="*/ 3944222 w 6950807"/>
              <a:gd name="connsiteY78" fmla="*/ 4888264 h 6263354"/>
              <a:gd name="connsiteX79" fmla="*/ 3265354 w 6950807"/>
              <a:gd name="connsiteY79" fmla="*/ 5018367 h 6263354"/>
              <a:gd name="connsiteX80" fmla="*/ 2929449 w 6950807"/>
              <a:gd name="connsiteY80" fmla="*/ 5063084 h 6263354"/>
              <a:gd name="connsiteX81" fmla="*/ 2809178 w 6950807"/>
              <a:gd name="connsiteY81" fmla="*/ 5074031 h 6263354"/>
              <a:gd name="connsiteX82" fmla="*/ 2537607 w 6950807"/>
              <a:gd name="connsiteY82" fmla="*/ 5248799 h 6263354"/>
              <a:gd name="connsiteX83" fmla="*/ 2035212 w 6950807"/>
              <a:gd name="connsiteY83" fmla="*/ 5444792 h 6263354"/>
              <a:gd name="connsiteX84" fmla="*/ 1792070 w 6950807"/>
              <a:gd name="connsiteY84" fmla="*/ 5751012 h 6263354"/>
              <a:gd name="connsiteX85" fmla="*/ 1484566 w 6950807"/>
              <a:gd name="connsiteY85" fmla="*/ 5795703 h 6263354"/>
              <a:gd name="connsiteX86" fmla="*/ 1406155 w 6950807"/>
              <a:gd name="connsiteY86" fmla="*/ 5805381 h 6263354"/>
              <a:gd name="connsiteX87" fmla="*/ 1300798 w 6950807"/>
              <a:gd name="connsiteY87" fmla="*/ 5821755 h 6263354"/>
              <a:gd name="connsiteX88" fmla="*/ 1263745 w 6950807"/>
              <a:gd name="connsiteY88" fmla="*/ 5831133 h 6263354"/>
              <a:gd name="connsiteX89" fmla="*/ 1192887 w 6950807"/>
              <a:gd name="connsiteY89" fmla="*/ 5832643 h 6263354"/>
              <a:gd name="connsiteX90" fmla="*/ 1147244 w 6950807"/>
              <a:gd name="connsiteY90" fmla="*/ 5836022 h 6263354"/>
              <a:gd name="connsiteX91" fmla="*/ 1153132 w 6950807"/>
              <a:gd name="connsiteY91" fmla="*/ 5872012 h 6263354"/>
              <a:gd name="connsiteX92" fmla="*/ 1114941 w 6950807"/>
              <a:gd name="connsiteY92" fmla="*/ 5885161 h 6263354"/>
              <a:gd name="connsiteX93" fmla="*/ 1065349 w 6950807"/>
              <a:gd name="connsiteY93" fmla="*/ 5862431 h 6263354"/>
              <a:gd name="connsiteX94" fmla="*/ 1014267 w 6950807"/>
              <a:gd name="connsiteY94" fmla="*/ 5866091 h 6263354"/>
              <a:gd name="connsiteX95" fmla="*/ 983606 w 6950807"/>
              <a:gd name="connsiteY95" fmla="*/ 5867891 h 6263354"/>
              <a:gd name="connsiteX96" fmla="*/ 907443 w 6950807"/>
              <a:gd name="connsiteY96" fmla="*/ 5924222 h 6263354"/>
              <a:gd name="connsiteX97" fmla="*/ 808988 w 6950807"/>
              <a:gd name="connsiteY97" fmla="*/ 6030723 h 6263354"/>
              <a:gd name="connsiteX98" fmla="*/ 771869 w 6950807"/>
              <a:gd name="connsiteY98" fmla="*/ 6049136 h 6263354"/>
              <a:gd name="connsiteX99" fmla="*/ 762837 w 6950807"/>
              <a:gd name="connsiteY99" fmla="*/ 6041841 h 6263354"/>
              <a:gd name="connsiteX100" fmla="*/ 725766 w 6950807"/>
              <a:gd name="connsiteY100" fmla="*/ 6106158 h 6263354"/>
              <a:gd name="connsiteX101" fmla="*/ 642403 w 6950807"/>
              <a:gd name="connsiteY101" fmla="*/ 6121330 h 6263354"/>
              <a:gd name="connsiteX102" fmla="*/ 574806 w 6950807"/>
              <a:gd name="connsiteY102" fmla="*/ 6120127 h 6263354"/>
              <a:gd name="connsiteX103" fmla="*/ 538930 w 6950807"/>
              <a:gd name="connsiteY103" fmla="*/ 6124917 h 6263354"/>
              <a:gd name="connsiteX104" fmla="*/ 510574 w 6950807"/>
              <a:gd name="connsiteY104" fmla="*/ 6122341 h 6263354"/>
              <a:gd name="connsiteX105" fmla="*/ 450510 w 6950807"/>
              <a:gd name="connsiteY105" fmla="*/ 6148398 h 6263354"/>
              <a:gd name="connsiteX106" fmla="*/ 356013 w 6950807"/>
              <a:gd name="connsiteY106" fmla="*/ 6205222 h 6263354"/>
              <a:gd name="connsiteX107" fmla="*/ 236857 w 6950807"/>
              <a:gd name="connsiteY107" fmla="*/ 6239286 h 6263354"/>
              <a:gd name="connsiteX108" fmla="*/ 185407 w 6950807"/>
              <a:gd name="connsiteY108" fmla="*/ 6245463 h 6263354"/>
              <a:gd name="connsiteX109" fmla="*/ 0 w 6950807"/>
              <a:gd name="connsiteY109" fmla="*/ 6228236 h 62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50807" h="6263354">
                <a:moveTo>
                  <a:pt x="0" y="0"/>
                </a:moveTo>
                <a:lnTo>
                  <a:pt x="6940404" y="0"/>
                </a:lnTo>
                <a:lnTo>
                  <a:pt x="6950807" y="57269"/>
                </a:lnTo>
                <a:lnTo>
                  <a:pt x="6935789" y="111727"/>
                </a:lnTo>
                <a:lnTo>
                  <a:pt x="6926163" y="122319"/>
                </a:lnTo>
                <a:lnTo>
                  <a:pt x="6879726" y="153502"/>
                </a:lnTo>
                <a:cubicBezTo>
                  <a:pt x="6916212" y="185737"/>
                  <a:pt x="6838837" y="179343"/>
                  <a:pt x="6878416" y="197479"/>
                </a:cubicBezTo>
                <a:cubicBezTo>
                  <a:pt x="6869118" y="214628"/>
                  <a:pt x="6852557" y="226581"/>
                  <a:pt x="6844672" y="235660"/>
                </a:cubicBezTo>
                <a:lnTo>
                  <a:pt x="6843548" y="243659"/>
                </a:lnTo>
                <a:lnTo>
                  <a:pt x="6832960" y="274879"/>
                </a:lnTo>
                <a:lnTo>
                  <a:pt x="6817103" y="310247"/>
                </a:lnTo>
                <a:cubicBezTo>
                  <a:pt x="6805621" y="325743"/>
                  <a:pt x="6767159" y="347668"/>
                  <a:pt x="6754862" y="362877"/>
                </a:cubicBezTo>
                <a:cubicBezTo>
                  <a:pt x="6742330" y="398815"/>
                  <a:pt x="6749000" y="389979"/>
                  <a:pt x="6729472" y="442939"/>
                </a:cubicBezTo>
                <a:cubicBezTo>
                  <a:pt x="6698994" y="494707"/>
                  <a:pt x="6694052" y="559653"/>
                  <a:pt x="6667299" y="619761"/>
                </a:cubicBezTo>
                <a:lnTo>
                  <a:pt x="6655038" y="691556"/>
                </a:lnTo>
                <a:lnTo>
                  <a:pt x="6648865" y="787174"/>
                </a:lnTo>
                <a:cubicBezTo>
                  <a:pt x="6635949" y="858107"/>
                  <a:pt x="6589857" y="879276"/>
                  <a:pt x="6560353" y="925327"/>
                </a:cubicBezTo>
                <a:lnTo>
                  <a:pt x="6435425" y="1171290"/>
                </a:lnTo>
                <a:lnTo>
                  <a:pt x="6364558" y="1261205"/>
                </a:lnTo>
                <a:lnTo>
                  <a:pt x="6311247" y="1322003"/>
                </a:lnTo>
                <a:cubicBezTo>
                  <a:pt x="6312259" y="1331636"/>
                  <a:pt x="6287426" y="1362963"/>
                  <a:pt x="6283544" y="1371053"/>
                </a:cubicBezTo>
                <a:cubicBezTo>
                  <a:pt x="6278885" y="1392046"/>
                  <a:pt x="6265370" y="1430765"/>
                  <a:pt x="6254261" y="1443811"/>
                </a:cubicBezTo>
                <a:cubicBezTo>
                  <a:pt x="6243675" y="1471273"/>
                  <a:pt x="6226285" y="1520224"/>
                  <a:pt x="6220029" y="1535820"/>
                </a:cubicBezTo>
                <a:lnTo>
                  <a:pt x="6212575" y="1599591"/>
                </a:lnTo>
                <a:lnTo>
                  <a:pt x="6209141" y="1628086"/>
                </a:lnTo>
                <a:lnTo>
                  <a:pt x="6208823" y="1628513"/>
                </a:lnTo>
                <a:cubicBezTo>
                  <a:pt x="6201578" y="1638330"/>
                  <a:pt x="6195013" y="1647437"/>
                  <a:pt x="6190100" y="1654874"/>
                </a:cubicBezTo>
                <a:cubicBezTo>
                  <a:pt x="6194363" y="1701134"/>
                  <a:pt x="6162576" y="1686294"/>
                  <a:pt x="6148233" y="1725417"/>
                </a:cubicBezTo>
                <a:cubicBezTo>
                  <a:pt x="6146043" y="1748964"/>
                  <a:pt x="6140392" y="1761381"/>
                  <a:pt x="6123002" y="1767427"/>
                </a:cubicBezTo>
                <a:cubicBezTo>
                  <a:pt x="6114841" y="1878058"/>
                  <a:pt x="6097878" y="1811703"/>
                  <a:pt x="6070380" y="1892939"/>
                </a:cubicBezTo>
                <a:cubicBezTo>
                  <a:pt x="6049318" y="1965893"/>
                  <a:pt x="6018384" y="2040658"/>
                  <a:pt x="6018708" y="2134444"/>
                </a:cubicBezTo>
                <a:cubicBezTo>
                  <a:pt x="6022239" y="2155556"/>
                  <a:pt x="6010438" y="2184412"/>
                  <a:pt x="5992354" y="2198892"/>
                </a:cubicBezTo>
                <a:cubicBezTo>
                  <a:pt x="5989241" y="2201384"/>
                  <a:pt x="5986057" y="2203347"/>
                  <a:pt x="5982901" y="2204718"/>
                </a:cubicBezTo>
                <a:cubicBezTo>
                  <a:pt x="5981029" y="2209541"/>
                  <a:pt x="5978726" y="2215866"/>
                  <a:pt x="5976085" y="2223345"/>
                </a:cubicBezTo>
                <a:lnTo>
                  <a:pt x="5968612" y="2244929"/>
                </a:lnTo>
                <a:lnTo>
                  <a:pt x="5948134" y="2265228"/>
                </a:lnTo>
                <a:lnTo>
                  <a:pt x="5946387" y="2273755"/>
                </a:lnTo>
                <a:cubicBezTo>
                  <a:pt x="5944649" y="2279331"/>
                  <a:pt x="5942802" y="2282657"/>
                  <a:pt x="5940768" y="2284532"/>
                </a:cubicBezTo>
                <a:lnTo>
                  <a:pt x="5940171" y="2284543"/>
                </a:lnTo>
                <a:lnTo>
                  <a:pt x="5919217" y="2328308"/>
                </a:lnTo>
                <a:cubicBezTo>
                  <a:pt x="5912897" y="2346767"/>
                  <a:pt x="5899449" y="2356984"/>
                  <a:pt x="5895354" y="2375061"/>
                </a:cubicBezTo>
                <a:cubicBezTo>
                  <a:pt x="5862809" y="2374144"/>
                  <a:pt x="5862040" y="2388484"/>
                  <a:pt x="5846917" y="2403673"/>
                </a:cubicBezTo>
                <a:lnTo>
                  <a:pt x="5828950" y="2467946"/>
                </a:lnTo>
                <a:lnTo>
                  <a:pt x="5778751" y="2558153"/>
                </a:lnTo>
                <a:cubicBezTo>
                  <a:pt x="5760079" y="2589441"/>
                  <a:pt x="5779236" y="2571701"/>
                  <a:pt x="5766677" y="2618352"/>
                </a:cubicBezTo>
                <a:cubicBezTo>
                  <a:pt x="5767618" y="2626937"/>
                  <a:pt x="5707125" y="2804857"/>
                  <a:pt x="5711691" y="2813181"/>
                </a:cubicBezTo>
                <a:cubicBezTo>
                  <a:pt x="5661053" y="2925285"/>
                  <a:pt x="5665779" y="2930841"/>
                  <a:pt x="5632865" y="3016049"/>
                </a:cubicBezTo>
                <a:cubicBezTo>
                  <a:pt x="5585911" y="3106332"/>
                  <a:pt x="5622362" y="3008442"/>
                  <a:pt x="5593801" y="3111205"/>
                </a:cubicBezTo>
                <a:cubicBezTo>
                  <a:pt x="5557486" y="3266636"/>
                  <a:pt x="5540320" y="3199468"/>
                  <a:pt x="5502533" y="3259056"/>
                </a:cubicBezTo>
                <a:cubicBezTo>
                  <a:pt x="5471662" y="3294848"/>
                  <a:pt x="5398363" y="3402035"/>
                  <a:pt x="5393573" y="3436601"/>
                </a:cubicBezTo>
                <a:cubicBezTo>
                  <a:pt x="5411790" y="3460787"/>
                  <a:pt x="5363370" y="3505709"/>
                  <a:pt x="5370905" y="3536371"/>
                </a:cubicBezTo>
                <a:cubicBezTo>
                  <a:pt x="5363197" y="3543201"/>
                  <a:pt x="5325158" y="3577878"/>
                  <a:pt x="5315748" y="3583316"/>
                </a:cubicBezTo>
                <a:lnTo>
                  <a:pt x="5310843" y="3586184"/>
                </a:lnTo>
                <a:lnTo>
                  <a:pt x="5285951" y="3601045"/>
                </a:lnTo>
                <a:lnTo>
                  <a:pt x="5261707" y="3621267"/>
                </a:lnTo>
                <a:cubicBezTo>
                  <a:pt x="5254311" y="3629779"/>
                  <a:pt x="5248323" y="3640033"/>
                  <a:pt x="5244645" y="3653006"/>
                </a:cubicBezTo>
                <a:cubicBezTo>
                  <a:pt x="5251494" y="3706080"/>
                  <a:pt x="5185420" y="3693844"/>
                  <a:pt x="5196556" y="3760667"/>
                </a:cubicBezTo>
                <a:cubicBezTo>
                  <a:pt x="5196355" y="3783674"/>
                  <a:pt x="5161174" y="3845291"/>
                  <a:pt x="5140091" y="3851089"/>
                </a:cubicBezTo>
                <a:cubicBezTo>
                  <a:pt x="5131190" y="3862729"/>
                  <a:pt x="5118192" y="3929673"/>
                  <a:pt x="5098366" y="3929294"/>
                </a:cubicBezTo>
                <a:cubicBezTo>
                  <a:pt x="5073388" y="3931514"/>
                  <a:pt x="5086786" y="3988425"/>
                  <a:pt x="5064858" y="3972981"/>
                </a:cubicBezTo>
                <a:lnTo>
                  <a:pt x="5061745" y="3993492"/>
                </a:lnTo>
                <a:lnTo>
                  <a:pt x="5046631" y="3999129"/>
                </a:lnTo>
                <a:cubicBezTo>
                  <a:pt x="5030855" y="4004669"/>
                  <a:pt x="5019475" y="4009692"/>
                  <a:pt x="5018715" y="4022829"/>
                </a:cubicBezTo>
                <a:cubicBezTo>
                  <a:pt x="4996965" y="4035215"/>
                  <a:pt x="4937934" y="4063166"/>
                  <a:pt x="4916132" y="4073446"/>
                </a:cubicBezTo>
                <a:cubicBezTo>
                  <a:pt x="4902556" y="4067386"/>
                  <a:pt x="4897329" y="4079077"/>
                  <a:pt x="4887899" y="4084508"/>
                </a:cubicBezTo>
                <a:cubicBezTo>
                  <a:pt x="4871715" y="4082346"/>
                  <a:pt x="4835784" y="4117000"/>
                  <a:pt x="4829160" y="4132817"/>
                </a:cubicBezTo>
                <a:cubicBezTo>
                  <a:pt x="4818005" y="4182187"/>
                  <a:pt x="4747512" y="4182697"/>
                  <a:pt x="4737273" y="4221326"/>
                </a:cubicBezTo>
                <a:cubicBezTo>
                  <a:pt x="4731077" y="4229203"/>
                  <a:pt x="4724052" y="4234528"/>
                  <a:pt x="4716550" y="4238238"/>
                </a:cubicBezTo>
                <a:lnTo>
                  <a:pt x="4694116" y="4245104"/>
                </a:lnTo>
                <a:lnTo>
                  <a:pt x="4684883" y="4240009"/>
                </a:lnTo>
                <a:lnTo>
                  <a:pt x="4672744" y="4248081"/>
                </a:lnTo>
                <a:lnTo>
                  <a:pt x="4668551" y="4248624"/>
                </a:lnTo>
                <a:cubicBezTo>
                  <a:pt x="4660522" y="4249625"/>
                  <a:pt x="4652707" y="4250888"/>
                  <a:pt x="4645463" y="4253346"/>
                </a:cubicBezTo>
                <a:cubicBezTo>
                  <a:pt x="4670644" y="4288836"/>
                  <a:pt x="4587995" y="4280114"/>
                  <a:pt x="4620155" y="4303247"/>
                </a:cubicBezTo>
                <a:cubicBezTo>
                  <a:pt x="4584730" y="4322934"/>
                  <a:pt x="4624634" y="4339786"/>
                  <a:pt x="4569293" y="4331884"/>
                </a:cubicBezTo>
                <a:cubicBezTo>
                  <a:pt x="4526413" y="4361955"/>
                  <a:pt x="4421838" y="4426145"/>
                  <a:pt x="4362878" y="4483674"/>
                </a:cubicBezTo>
                <a:cubicBezTo>
                  <a:pt x="4330889" y="4514627"/>
                  <a:pt x="4262274" y="4627883"/>
                  <a:pt x="4215533" y="4677057"/>
                </a:cubicBezTo>
                <a:cubicBezTo>
                  <a:pt x="4166258" y="4711482"/>
                  <a:pt x="4144325" y="4767937"/>
                  <a:pt x="4082433" y="4778716"/>
                </a:cubicBezTo>
                <a:cubicBezTo>
                  <a:pt x="4037215" y="4813916"/>
                  <a:pt x="4080401" y="4848321"/>
                  <a:pt x="3944222" y="4888264"/>
                </a:cubicBezTo>
                <a:cubicBezTo>
                  <a:pt x="3684918" y="4942348"/>
                  <a:pt x="3434483" y="4989230"/>
                  <a:pt x="3265354" y="5018367"/>
                </a:cubicBezTo>
                <a:cubicBezTo>
                  <a:pt x="3096225" y="5047503"/>
                  <a:pt x="3019654" y="5060895"/>
                  <a:pt x="2929449" y="5063084"/>
                </a:cubicBezTo>
                <a:cubicBezTo>
                  <a:pt x="2839243" y="5065272"/>
                  <a:pt x="2844050" y="5079411"/>
                  <a:pt x="2809178" y="5074031"/>
                </a:cubicBezTo>
                <a:lnTo>
                  <a:pt x="2537607" y="5248799"/>
                </a:lnTo>
                <a:cubicBezTo>
                  <a:pt x="2410199" y="5268996"/>
                  <a:pt x="2159469" y="5361090"/>
                  <a:pt x="2035212" y="5444792"/>
                </a:cubicBezTo>
                <a:cubicBezTo>
                  <a:pt x="1910957" y="5528494"/>
                  <a:pt x="1889099" y="5643213"/>
                  <a:pt x="1792070" y="5751012"/>
                </a:cubicBezTo>
                <a:lnTo>
                  <a:pt x="1484566" y="5795703"/>
                </a:lnTo>
                <a:cubicBezTo>
                  <a:pt x="1454923" y="5790900"/>
                  <a:pt x="1427565" y="5778005"/>
                  <a:pt x="1406155" y="5805381"/>
                </a:cubicBezTo>
                <a:cubicBezTo>
                  <a:pt x="1367700" y="5812651"/>
                  <a:pt x="1329241" y="5802607"/>
                  <a:pt x="1300798" y="5821755"/>
                </a:cubicBezTo>
                <a:cubicBezTo>
                  <a:pt x="1283458" y="5811210"/>
                  <a:pt x="1269389" y="5808489"/>
                  <a:pt x="1263745" y="5831133"/>
                </a:cubicBezTo>
                <a:cubicBezTo>
                  <a:pt x="1226042" y="5832175"/>
                  <a:pt x="1208377" y="5805418"/>
                  <a:pt x="1192887" y="5832643"/>
                </a:cubicBezTo>
                <a:cubicBezTo>
                  <a:pt x="1146712" y="5776695"/>
                  <a:pt x="1169930" y="5827215"/>
                  <a:pt x="1147244" y="5836022"/>
                </a:cubicBezTo>
                <a:cubicBezTo>
                  <a:pt x="1130414" y="5847391"/>
                  <a:pt x="1171508" y="5868669"/>
                  <a:pt x="1153132" y="5872012"/>
                </a:cubicBezTo>
                <a:cubicBezTo>
                  <a:pt x="1128898" y="5857667"/>
                  <a:pt x="1140784" y="5902732"/>
                  <a:pt x="1114941" y="5885161"/>
                </a:cubicBezTo>
                <a:cubicBezTo>
                  <a:pt x="1111955" y="5851159"/>
                  <a:pt x="1074015" y="5892089"/>
                  <a:pt x="1065349" y="5862431"/>
                </a:cubicBezTo>
                <a:cubicBezTo>
                  <a:pt x="1057315" y="5905008"/>
                  <a:pt x="1035470" y="5852818"/>
                  <a:pt x="1014267" y="5866091"/>
                </a:cubicBezTo>
                <a:cubicBezTo>
                  <a:pt x="1006678" y="5882238"/>
                  <a:pt x="999065" y="5885057"/>
                  <a:pt x="983606" y="5867891"/>
                </a:cubicBezTo>
                <a:cubicBezTo>
                  <a:pt x="949657" y="5946457"/>
                  <a:pt x="949637" y="5893769"/>
                  <a:pt x="907443" y="5924222"/>
                </a:cubicBezTo>
                <a:cubicBezTo>
                  <a:pt x="872468" y="5956169"/>
                  <a:pt x="831950" y="5954949"/>
                  <a:pt x="808988" y="6030723"/>
                </a:cubicBezTo>
                <a:cubicBezTo>
                  <a:pt x="806594" y="6052160"/>
                  <a:pt x="789972" y="6060404"/>
                  <a:pt x="771869" y="6049136"/>
                </a:cubicBezTo>
                <a:cubicBezTo>
                  <a:pt x="768753" y="6047195"/>
                  <a:pt x="765711" y="6044739"/>
                  <a:pt x="762837" y="6041841"/>
                </a:cubicBezTo>
                <a:cubicBezTo>
                  <a:pt x="751252" y="6095388"/>
                  <a:pt x="727945" y="6069978"/>
                  <a:pt x="725766" y="6106158"/>
                </a:cubicBezTo>
                <a:cubicBezTo>
                  <a:pt x="688209" y="6122672"/>
                  <a:pt x="645012" y="6089580"/>
                  <a:pt x="642403" y="6121330"/>
                </a:cubicBezTo>
                <a:cubicBezTo>
                  <a:pt x="620588" y="6120482"/>
                  <a:pt x="581312" y="6085641"/>
                  <a:pt x="574806" y="6120127"/>
                </a:cubicBezTo>
                <a:cubicBezTo>
                  <a:pt x="564871" y="6092697"/>
                  <a:pt x="556339" y="6142408"/>
                  <a:pt x="538930" y="6124917"/>
                </a:cubicBezTo>
                <a:cubicBezTo>
                  <a:pt x="525774" y="6109542"/>
                  <a:pt x="520118" y="6121045"/>
                  <a:pt x="510574" y="6122341"/>
                </a:cubicBezTo>
                <a:cubicBezTo>
                  <a:pt x="494678" y="6110300"/>
                  <a:pt x="457722" y="6132578"/>
                  <a:pt x="450510" y="6148398"/>
                </a:cubicBezTo>
                <a:cubicBezTo>
                  <a:pt x="437411" y="6203264"/>
                  <a:pt x="367751" y="6163165"/>
                  <a:pt x="356013" y="6205222"/>
                </a:cubicBezTo>
                <a:cubicBezTo>
                  <a:pt x="320401" y="6220372"/>
                  <a:pt x="265291" y="6232581"/>
                  <a:pt x="236857" y="6239286"/>
                </a:cubicBezTo>
                <a:cubicBezTo>
                  <a:pt x="201034" y="6243266"/>
                  <a:pt x="239743" y="6287256"/>
                  <a:pt x="185407" y="6245463"/>
                </a:cubicBezTo>
                <a:lnTo>
                  <a:pt x="0" y="62282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067BD66-E548-4145-DBC3-594E017E6CE8}"/>
              </a:ext>
            </a:extLst>
          </p:cNvPr>
          <p:cNvSpPr>
            <a:spLocks noGrp="1"/>
          </p:cNvSpPr>
          <p:nvPr>
            <p:ph type="title"/>
          </p:nvPr>
        </p:nvSpPr>
        <p:spPr>
          <a:xfrm>
            <a:off x="552734" y="753035"/>
            <a:ext cx="5281684" cy="1576097"/>
          </a:xfrm>
        </p:spPr>
        <p:txBody>
          <a:bodyPr anchor="b">
            <a:normAutofit/>
          </a:bodyPr>
          <a:lstStyle/>
          <a:p>
            <a:pPr algn="ctr"/>
            <a:r>
              <a:rPr lang="en-US" dirty="0"/>
              <a:t>Exploring QBR Trends</a:t>
            </a:r>
          </a:p>
        </p:txBody>
      </p:sp>
      <p:sp>
        <p:nvSpPr>
          <p:cNvPr id="27" name="Freeform: Shape 26">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490" y="3017047"/>
            <a:ext cx="3945709" cy="299528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Screen Recording 2023-10-20 at 1.36.34 PM.mov">
            <a:hlinkClick r:id="" action="ppaction://media"/>
            <a:extLst>
              <a:ext uri="{FF2B5EF4-FFF2-40B4-BE49-F238E27FC236}">
                <a16:creationId xmlns:a16="http://schemas.microsoft.com/office/drawing/2014/main" id="{E3E5083D-014D-87D9-C536-D05F3F7C3C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200" r="11839" b="3448"/>
          <a:stretch/>
        </p:blipFill>
        <p:spPr>
          <a:xfrm>
            <a:off x="6355831" y="1195545"/>
            <a:ext cx="5791147" cy="5613029"/>
          </a:xfrm>
          <a:prstGeom prst="rect">
            <a:avLst/>
          </a:prstGeom>
        </p:spPr>
      </p:pic>
      <p:sp>
        <p:nvSpPr>
          <p:cNvPr id="29" name="Rectangle 6">
            <a:extLst>
              <a:ext uri="{FF2B5EF4-FFF2-40B4-BE49-F238E27FC236}">
                <a16:creationId xmlns:a16="http://schemas.microsoft.com/office/drawing/2014/main" id="{8883AD5B-BA1D-4FA6-8AD8-95500025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126" y="584129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E1010AD0-29E1-D44F-68EE-CC58090248EC}"/>
              </a:ext>
            </a:extLst>
          </p:cNvPr>
          <p:cNvSpPr>
            <a:spLocks noGrp="1"/>
          </p:cNvSpPr>
          <p:nvPr>
            <p:ph idx="1"/>
          </p:nvPr>
        </p:nvSpPr>
        <p:spPr>
          <a:xfrm>
            <a:off x="1161861" y="3429000"/>
            <a:ext cx="3907283" cy="1565539"/>
          </a:xfrm>
        </p:spPr>
        <p:txBody>
          <a:bodyPr/>
          <a:lstStyle/>
          <a:p>
            <a:r>
              <a:rPr lang="en-US" dirty="0"/>
              <a:t>Identifying highest rated QB’s each year</a:t>
            </a:r>
          </a:p>
          <a:p>
            <a:r>
              <a:rPr lang="en-US" dirty="0"/>
              <a:t>Looking at trends of individual’s ratings throughout their career</a:t>
            </a:r>
          </a:p>
          <a:p>
            <a:endParaRPr lang="en-US" dirty="0"/>
          </a:p>
        </p:txBody>
      </p:sp>
      <p:sp>
        <p:nvSpPr>
          <p:cNvPr id="9" name="Content Placeholder 2">
            <a:hlinkClick r:id="rId6"/>
            <a:extLst>
              <a:ext uri="{FF2B5EF4-FFF2-40B4-BE49-F238E27FC236}">
                <a16:creationId xmlns:a16="http://schemas.microsoft.com/office/drawing/2014/main" id="{826695B2-E41F-772D-22A2-62216C7230F1}"/>
              </a:ext>
            </a:extLst>
          </p:cNvPr>
          <p:cNvSpPr txBox="1">
            <a:spLocks/>
          </p:cNvSpPr>
          <p:nvPr/>
        </p:nvSpPr>
        <p:spPr>
          <a:xfrm>
            <a:off x="1454999" y="5389154"/>
            <a:ext cx="3312690" cy="48759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https://nfl-</a:t>
            </a:r>
            <a:r>
              <a:rPr lang="en-US" dirty="0" err="1"/>
              <a:t>qbr.streamlit.app</a:t>
            </a:r>
            <a:r>
              <a:rPr lang="en-US" dirty="0"/>
              <a:t>/</a:t>
            </a:r>
          </a:p>
        </p:txBody>
      </p:sp>
    </p:spTree>
    <p:extLst>
      <p:ext uri="{BB962C8B-B14F-4D97-AF65-F5344CB8AC3E}">
        <p14:creationId xmlns:p14="http://schemas.microsoft.com/office/powerpoint/2010/main" val="24150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8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7"/>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7" name="Ink 16">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9" name="Rectangle 18">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A7A603-43AB-7E85-9BD5-D92CA715C8D7}"/>
              </a:ext>
            </a:extLst>
          </p:cNvPr>
          <p:cNvPicPr>
            <a:picLocks noChangeAspect="1"/>
          </p:cNvPicPr>
          <p:nvPr/>
        </p:nvPicPr>
        <p:blipFill rotWithShape="1">
          <a:blip r:embed="rId6"/>
          <a:srcRect b="2835"/>
          <a:stretch/>
        </p:blipFill>
        <p:spPr>
          <a:xfrm>
            <a:off x="194923" y="280919"/>
            <a:ext cx="7874037" cy="5973832"/>
          </a:xfrm>
          <a:prstGeom prst="rect">
            <a:avLst/>
          </a:prstGeom>
        </p:spPr>
      </p:pic>
      <p:sp>
        <p:nvSpPr>
          <p:cNvPr id="21" name="Freeform: Shape 20">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7730F4B-AC8A-4A36-D769-ECC6A2AFB09B}"/>
              </a:ext>
            </a:extLst>
          </p:cNvPr>
          <p:cNvSpPr>
            <a:spLocks noGrp="1"/>
          </p:cNvSpPr>
          <p:nvPr>
            <p:ph type="title"/>
          </p:nvPr>
        </p:nvSpPr>
        <p:spPr>
          <a:xfrm>
            <a:off x="7357307" y="4412326"/>
            <a:ext cx="5281684" cy="1576097"/>
          </a:xfrm>
        </p:spPr>
        <p:txBody>
          <a:bodyPr anchor="b">
            <a:normAutofit/>
          </a:bodyPr>
          <a:lstStyle/>
          <a:p>
            <a:pPr algn="ctr"/>
            <a:r>
              <a:rPr lang="en-US" dirty="0"/>
              <a:t>Sacks Vs. QBR</a:t>
            </a:r>
          </a:p>
        </p:txBody>
      </p:sp>
    </p:spTree>
    <p:extLst>
      <p:ext uri="{BB962C8B-B14F-4D97-AF65-F5344CB8AC3E}">
        <p14:creationId xmlns:p14="http://schemas.microsoft.com/office/powerpoint/2010/main" val="365899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30" name="Ink 29">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32" name="Rectangle 31">
            <a:extLst>
              <a:ext uri="{FF2B5EF4-FFF2-40B4-BE49-F238E27FC236}">
                <a16:creationId xmlns:a16="http://schemas.microsoft.com/office/drawing/2014/main" id="{D18969DA-E869-40AF-94FC-E40F96D7D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7730F4B-AC8A-4A36-D769-ECC6A2AFB09B}"/>
              </a:ext>
            </a:extLst>
          </p:cNvPr>
          <p:cNvSpPr>
            <a:spLocks noGrp="1"/>
          </p:cNvSpPr>
          <p:nvPr>
            <p:ph type="title"/>
          </p:nvPr>
        </p:nvSpPr>
        <p:spPr>
          <a:xfrm>
            <a:off x="8457234" y="3637740"/>
            <a:ext cx="3313759" cy="2361064"/>
          </a:xfrm>
        </p:spPr>
        <p:txBody>
          <a:bodyPr vert="horz" lIns="91440" tIns="45720" rIns="91440" bIns="45720" rtlCol="0" anchor="b">
            <a:normAutofit/>
          </a:bodyPr>
          <a:lstStyle/>
          <a:p>
            <a:pPr algn="ctr"/>
            <a:r>
              <a:rPr lang="en-US" sz="3200" dirty="0"/>
              <a:t>On Target Throws Vs. QBR</a:t>
            </a:r>
          </a:p>
        </p:txBody>
      </p:sp>
      <p:pic>
        <p:nvPicPr>
          <p:cNvPr id="2" name="Picture 1">
            <a:extLst>
              <a:ext uri="{FF2B5EF4-FFF2-40B4-BE49-F238E27FC236}">
                <a16:creationId xmlns:a16="http://schemas.microsoft.com/office/drawing/2014/main" id="{0C927ED7-2192-EA07-C526-3928DEE454D6}"/>
              </a:ext>
            </a:extLst>
          </p:cNvPr>
          <p:cNvPicPr>
            <a:picLocks noChangeAspect="1"/>
          </p:cNvPicPr>
          <p:nvPr/>
        </p:nvPicPr>
        <p:blipFill>
          <a:blip r:embed="rId6"/>
          <a:stretch>
            <a:fillRect/>
          </a:stretch>
        </p:blipFill>
        <p:spPr>
          <a:xfrm>
            <a:off x="184069" y="103209"/>
            <a:ext cx="8024749" cy="6299425"/>
          </a:xfrm>
          <a:prstGeom prst="rect">
            <a:avLst/>
          </a:prstGeom>
        </p:spPr>
      </p:pic>
      <p:sp>
        <p:nvSpPr>
          <p:cNvPr id="34" name="Freeform: Shape 33">
            <a:extLst>
              <a:ext uri="{FF2B5EF4-FFF2-40B4-BE49-F238E27FC236}">
                <a16:creationId xmlns:a16="http://schemas.microsoft.com/office/drawing/2014/main" id="{0776B1EE-A7D1-46A3-81E9-19E58E41D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A0A40C28-B748-4B4A-BF04-30E783CE7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915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p:pic>
            <p:nvPicPr>
              <p:cNvPr id="11" name="Ink 10">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5"/>
              <a:stretch>
                <a:fillRect/>
              </a:stretch>
            </p:blipFill>
            <p:spPr>
              <a:xfrm>
                <a:off x="12481710" y="6333652"/>
                <a:ext cx="18000" cy="18000"/>
              </a:xfrm>
              <a:prstGeom prst="rect">
                <a:avLst/>
              </a:prstGeom>
            </p:spPr>
          </p:pic>
        </mc:Fallback>
      </mc:AlternateContent>
      <p:sp useBgFill="1">
        <p:nvSpPr>
          <p:cNvPr id="13" name="Rectangle 12">
            <a:extLst>
              <a:ext uri="{FF2B5EF4-FFF2-40B4-BE49-F238E27FC236}">
                <a16:creationId xmlns:a16="http://schemas.microsoft.com/office/drawing/2014/main" id="{8EF7D2E8-5F8A-4E0B-9647-8072A94A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6A6E2CC-84C1-424C-A664-BC849F6D0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33668"/>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6D5F6-97BD-CFF8-84D7-C811CA7F39D5}"/>
              </a:ext>
            </a:extLst>
          </p:cNvPr>
          <p:cNvSpPr>
            <a:spLocks noGrp="1"/>
          </p:cNvSpPr>
          <p:nvPr>
            <p:ph type="title"/>
          </p:nvPr>
        </p:nvSpPr>
        <p:spPr>
          <a:xfrm>
            <a:off x="828675" y="5791201"/>
            <a:ext cx="10534650" cy="609600"/>
          </a:xfrm>
        </p:spPr>
        <p:txBody>
          <a:bodyPr vert="horz" lIns="91440" tIns="45720" rIns="91440" bIns="45720" rtlCol="0" anchor="ctr">
            <a:normAutofit/>
          </a:bodyPr>
          <a:lstStyle/>
          <a:p>
            <a:pPr algn="ctr"/>
            <a:r>
              <a:rPr lang="en-US" dirty="0"/>
              <a:t>Final Dataset</a:t>
            </a:r>
            <a:endParaRPr lang="en-US"/>
          </a:p>
        </p:txBody>
      </p:sp>
      <p:pic>
        <p:nvPicPr>
          <p:cNvPr id="4" name="Content Placeholder 3">
            <a:extLst>
              <a:ext uri="{FF2B5EF4-FFF2-40B4-BE49-F238E27FC236}">
                <a16:creationId xmlns:a16="http://schemas.microsoft.com/office/drawing/2014/main" id="{D5457CC9-4ED6-A621-E765-33CE4F5FD962}"/>
              </a:ext>
            </a:extLst>
          </p:cNvPr>
          <p:cNvPicPr>
            <a:picLocks noGrp="1" noChangeAspect="1"/>
          </p:cNvPicPr>
          <p:nvPr>
            <p:ph idx="1"/>
          </p:nvPr>
        </p:nvPicPr>
        <p:blipFill>
          <a:blip r:embed="rId6"/>
          <a:stretch>
            <a:fillRect/>
          </a:stretch>
        </p:blipFill>
        <p:spPr>
          <a:xfrm>
            <a:off x="723900" y="2233708"/>
            <a:ext cx="10744200" cy="2390583"/>
          </a:xfrm>
          <a:prstGeom prst="rect">
            <a:avLst/>
          </a:prstGeom>
        </p:spPr>
      </p:pic>
      <p:sp>
        <p:nvSpPr>
          <p:cNvPr id="5" name="Content Placeholder 2">
            <a:extLst>
              <a:ext uri="{FF2B5EF4-FFF2-40B4-BE49-F238E27FC236}">
                <a16:creationId xmlns:a16="http://schemas.microsoft.com/office/drawing/2014/main" id="{3F22622D-C4C0-6977-DDE9-4AC21D70C65F}"/>
              </a:ext>
            </a:extLst>
          </p:cNvPr>
          <p:cNvSpPr txBox="1">
            <a:spLocks/>
          </p:cNvSpPr>
          <p:nvPr/>
        </p:nvSpPr>
        <p:spPr>
          <a:xfrm>
            <a:off x="723900" y="513480"/>
            <a:ext cx="10744200" cy="141085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One row per QB/Year</a:t>
            </a:r>
          </a:p>
          <a:p>
            <a:r>
              <a:rPr lang="en-US" dirty="0"/>
              <a:t>35 Features</a:t>
            </a:r>
          </a:p>
        </p:txBody>
      </p:sp>
    </p:spTree>
    <p:extLst>
      <p:ext uri="{BB962C8B-B14F-4D97-AF65-F5344CB8AC3E}">
        <p14:creationId xmlns:p14="http://schemas.microsoft.com/office/powerpoint/2010/main" val="412436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CE926-36AB-2416-117B-B8E366C4F272}"/>
              </a:ext>
            </a:extLst>
          </p:cNvPr>
          <p:cNvSpPr>
            <a:spLocks noGrp="1"/>
          </p:cNvSpPr>
          <p:nvPr>
            <p:ph type="title"/>
          </p:nvPr>
        </p:nvSpPr>
        <p:spPr>
          <a:xfrm>
            <a:off x="1050879" y="609601"/>
            <a:ext cx="4476464" cy="1216024"/>
          </a:xfrm>
        </p:spPr>
        <p:txBody>
          <a:bodyPr>
            <a:normAutofit/>
          </a:bodyPr>
          <a:lstStyle/>
          <a:p>
            <a:r>
              <a:rPr lang="en-US" dirty="0"/>
              <a:t>The Model</a:t>
            </a:r>
          </a:p>
        </p:txBody>
      </p:sp>
      <p:sp>
        <p:nvSpPr>
          <p:cNvPr id="3" name="Content Placeholder 2">
            <a:extLst>
              <a:ext uri="{FF2B5EF4-FFF2-40B4-BE49-F238E27FC236}">
                <a16:creationId xmlns:a16="http://schemas.microsoft.com/office/drawing/2014/main" id="{30365F3C-FA68-CD38-5CC0-D567FA685B05}"/>
              </a:ext>
            </a:extLst>
          </p:cNvPr>
          <p:cNvSpPr>
            <a:spLocks noGrp="1"/>
          </p:cNvSpPr>
          <p:nvPr>
            <p:ph idx="1"/>
          </p:nvPr>
        </p:nvSpPr>
        <p:spPr>
          <a:xfrm>
            <a:off x="1050879" y="2163685"/>
            <a:ext cx="3875963" cy="4107020"/>
          </a:xfrm>
        </p:spPr>
        <p:txBody>
          <a:bodyPr>
            <a:normAutofit/>
          </a:bodyPr>
          <a:lstStyle/>
          <a:p>
            <a:r>
              <a:rPr lang="en-US" dirty="0"/>
              <a:t>Target Variable: Playoffs</a:t>
            </a:r>
          </a:p>
          <a:p>
            <a:r>
              <a:rPr lang="en-US" dirty="0"/>
              <a:t>N Components = 5</a:t>
            </a:r>
          </a:p>
        </p:txBody>
      </p:sp>
      <p:pic>
        <p:nvPicPr>
          <p:cNvPr id="4098" name="Picture 2">
            <a:extLst>
              <a:ext uri="{FF2B5EF4-FFF2-40B4-BE49-F238E27FC236}">
                <a16:creationId xmlns:a16="http://schemas.microsoft.com/office/drawing/2014/main" id="{BAD343B8-8296-DDD7-6E9F-B87671451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12" r="11524" b="-2"/>
          <a:stretch/>
        </p:blipFill>
        <p:spPr bwMode="auto">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BB8EDD-8E19-5ED2-9309-600F84C30D0F}"/>
              </a:ext>
            </a:extLst>
          </p:cNvPr>
          <p:cNvPicPr>
            <a:picLocks noChangeAspect="1"/>
          </p:cNvPicPr>
          <p:nvPr/>
        </p:nvPicPr>
        <p:blipFill>
          <a:blip r:embed="rId4"/>
          <a:stretch>
            <a:fillRect/>
          </a:stretch>
        </p:blipFill>
        <p:spPr>
          <a:xfrm>
            <a:off x="208780" y="5032376"/>
            <a:ext cx="4834280" cy="1504229"/>
          </a:xfrm>
          <a:prstGeom prst="rect">
            <a:avLst/>
          </a:prstGeom>
          <a:ln>
            <a:noFill/>
          </a:ln>
          <a:effectLst/>
          <a:scene3d>
            <a:camera prst="orthographicFront"/>
            <a:lightRig rig="threePt" dir="t"/>
          </a:scene3d>
          <a:sp3d>
            <a:bevelT prst="angle"/>
          </a:sp3d>
        </p:spPr>
      </p:pic>
    </p:spTree>
    <p:extLst>
      <p:ext uri="{BB962C8B-B14F-4D97-AF65-F5344CB8AC3E}">
        <p14:creationId xmlns:p14="http://schemas.microsoft.com/office/powerpoint/2010/main" val="1489039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2ABB-8EA6-8FA4-9058-647979F6CE7B}"/>
              </a:ext>
            </a:extLst>
          </p:cNvPr>
          <p:cNvSpPr>
            <a:spLocks noGrp="1"/>
          </p:cNvSpPr>
          <p:nvPr>
            <p:ph type="title"/>
          </p:nvPr>
        </p:nvSpPr>
        <p:spPr/>
        <p:txBody>
          <a:bodyPr/>
          <a:lstStyle/>
          <a:p>
            <a:r>
              <a:rPr lang="en-US" dirty="0"/>
              <a:t>Feature Importance</a:t>
            </a:r>
          </a:p>
        </p:txBody>
      </p:sp>
      <p:pic>
        <p:nvPicPr>
          <p:cNvPr id="4" name="Picture 3">
            <a:extLst>
              <a:ext uri="{FF2B5EF4-FFF2-40B4-BE49-F238E27FC236}">
                <a16:creationId xmlns:a16="http://schemas.microsoft.com/office/drawing/2014/main" id="{21EF0D68-D02F-5B02-966D-0C7B0C191FA1}"/>
              </a:ext>
            </a:extLst>
          </p:cNvPr>
          <p:cNvPicPr>
            <a:picLocks noChangeAspect="1"/>
          </p:cNvPicPr>
          <p:nvPr/>
        </p:nvPicPr>
        <p:blipFill>
          <a:blip r:embed="rId3"/>
          <a:stretch>
            <a:fillRect/>
          </a:stretch>
        </p:blipFill>
        <p:spPr>
          <a:xfrm>
            <a:off x="412113" y="1627706"/>
            <a:ext cx="10449370" cy="4810164"/>
          </a:xfrm>
          <a:prstGeom prst="rect">
            <a:avLst/>
          </a:prstGeom>
        </p:spPr>
      </p:pic>
    </p:spTree>
    <p:extLst>
      <p:ext uri="{BB962C8B-B14F-4D97-AF65-F5344CB8AC3E}">
        <p14:creationId xmlns:p14="http://schemas.microsoft.com/office/powerpoint/2010/main" val="3172113942"/>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2465</Words>
  <Application>Microsoft Macintosh PowerPoint</Application>
  <PresentationFormat>Widescreen</PresentationFormat>
  <Paragraphs>85</Paragraphs>
  <Slides>20</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Bembo</vt:lpstr>
      <vt:lpstr>Calibri</vt:lpstr>
      <vt:lpstr>ArchiveVTI</vt:lpstr>
      <vt:lpstr>The Importance of a Good QB</vt:lpstr>
      <vt:lpstr>Measures of QB Skill</vt:lpstr>
      <vt:lpstr>Amazon’s Next Gen Stats</vt:lpstr>
      <vt:lpstr>Exploring QBR Trends</vt:lpstr>
      <vt:lpstr>Sacks Vs. QBR</vt:lpstr>
      <vt:lpstr>On Target Throws Vs. QBR</vt:lpstr>
      <vt:lpstr>Final Dataset</vt:lpstr>
      <vt:lpstr>The Model</vt:lpstr>
      <vt:lpstr>Feature Importance</vt:lpstr>
      <vt:lpstr>Q&amp;A</vt:lpstr>
      <vt:lpstr>Q&amp;A</vt:lpstr>
      <vt:lpstr>Q&amp;A</vt:lpstr>
      <vt:lpstr>Q&amp;A</vt:lpstr>
      <vt:lpstr>Q&amp;A</vt:lpstr>
      <vt:lpstr>Q&amp;A</vt:lpstr>
      <vt:lpstr>Q&amp;A</vt:lpstr>
      <vt:lpstr>Q&amp;A</vt:lpstr>
      <vt:lpstr>Q&amp;A</vt:lpstr>
      <vt:lpstr>Q&amp;A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Importance of a Good QB</dc:title>
  <dc:creator>Ali Trujillo</dc:creator>
  <cp:lastModifiedBy>Ali Trujillo</cp:lastModifiedBy>
  <cp:revision>3</cp:revision>
  <dcterms:created xsi:type="dcterms:W3CDTF">2023-10-20T17:15:32Z</dcterms:created>
  <dcterms:modified xsi:type="dcterms:W3CDTF">2023-10-20T20:55:47Z</dcterms:modified>
</cp:coreProperties>
</file>